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Poppins" pitchFamily="2" charset="77"/>
      <p:regular r:id="rId26"/>
      <p:bold r:id="rId27"/>
      <p:italic r:id="rId28"/>
      <p:boldItalic r:id="rId29"/>
    </p:embeddedFont>
    <p:embeddedFont>
      <p:font typeface="Poppins Medium" panose="020B0604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59AREnhOtQCrKEugGvVigm88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70" d="100"/>
          <a:sy n="70" d="100"/>
        </p:scale>
        <p:origin x="840"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83d1dff7e7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83d1dff7e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3d1dff7e7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83d1dff7e7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83d1dff7e7_4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183d1dff7e7_4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83d1dff7e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183d1dff7e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83d1dff7e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83d1dff7e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1792288" y="612775"/>
            <a:ext cx="5486400" cy="4114800"/>
          </a:xfrm>
          <a:prstGeom prst="rect">
            <a:avLst/>
          </a:prstGeom>
          <a:noFill/>
          <a:ln>
            <a:noFill/>
          </a:ln>
        </p:spPr>
      </p:sp>
      <p:sp>
        <p:nvSpPr>
          <p:cNvPr id="68" name="Google Shape;68;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rot="-2896055">
            <a:off x="4822660" y="4596266"/>
            <a:ext cx="7844367" cy="7844367"/>
          </a:xfrm>
          <a:prstGeom prst="rect">
            <a:avLst/>
          </a:prstGeom>
          <a:noFill/>
          <a:ln>
            <a:noFill/>
          </a:ln>
        </p:spPr>
      </p:pic>
      <p:pic>
        <p:nvPicPr>
          <p:cNvPr id="89" name="Google Shape;89;p1"/>
          <p:cNvPicPr preferRelativeResize="0"/>
          <p:nvPr/>
        </p:nvPicPr>
        <p:blipFill rotWithShape="1">
          <a:blip r:embed="rId4">
            <a:alphaModFix/>
          </a:blip>
          <a:srcRect/>
          <a:stretch/>
        </p:blipFill>
        <p:spPr>
          <a:xfrm>
            <a:off x="6762787" y="4877008"/>
            <a:ext cx="4809571" cy="5409537"/>
          </a:xfrm>
          <a:prstGeom prst="rect">
            <a:avLst/>
          </a:prstGeom>
          <a:noFill/>
          <a:ln>
            <a:noFill/>
          </a:ln>
        </p:spPr>
      </p:pic>
      <p:pic>
        <p:nvPicPr>
          <p:cNvPr id="90" name="Google Shape;90;p1"/>
          <p:cNvPicPr preferRelativeResize="0"/>
          <p:nvPr/>
        </p:nvPicPr>
        <p:blipFill rotWithShape="1">
          <a:blip r:embed="rId5">
            <a:alphaModFix/>
          </a:blip>
          <a:srcRect/>
          <a:stretch/>
        </p:blipFill>
        <p:spPr>
          <a:xfrm>
            <a:off x="1766108" y="4877008"/>
            <a:ext cx="4652202" cy="5409537"/>
          </a:xfrm>
          <a:prstGeom prst="rect">
            <a:avLst/>
          </a:prstGeom>
          <a:noFill/>
          <a:ln>
            <a:noFill/>
          </a:ln>
        </p:spPr>
      </p:pic>
      <p:pic>
        <p:nvPicPr>
          <p:cNvPr id="91" name="Google Shape;91;p1"/>
          <p:cNvPicPr preferRelativeResize="0"/>
          <p:nvPr/>
        </p:nvPicPr>
        <p:blipFill rotWithShape="1">
          <a:blip r:embed="rId6">
            <a:alphaModFix/>
          </a:blip>
          <a:srcRect/>
          <a:stretch/>
        </p:blipFill>
        <p:spPr>
          <a:xfrm>
            <a:off x="11936002" y="4877008"/>
            <a:ext cx="5479274" cy="5409537"/>
          </a:xfrm>
          <a:prstGeom prst="rect">
            <a:avLst/>
          </a:prstGeom>
          <a:noFill/>
          <a:ln>
            <a:noFill/>
          </a:ln>
        </p:spPr>
      </p:pic>
      <p:grpSp>
        <p:nvGrpSpPr>
          <p:cNvPr id="92" name="Google Shape;92;p1"/>
          <p:cNvGrpSpPr/>
          <p:nvPr/>
        </p:nvGrpSpPr>
        <p:grpSpPr>
          <a:xfrm>
            <a:off x="1257300" y="1301538"/>
            <a:ext cx="15773400" cy="3125682"/>
            <a:chOff x="0" y="0"/>
            <a:chExt cx="14852387" cy="4167576"/>
          </a:xfrm>
        </p:grpSpPr>
        <p:sp>
          <p:nvSpPr>
            <p:cNvPr id="93" name="Google Shape;93;p1"/>
            <p:cNvSpPr txBox="1"/>
            <p:nvPr/>
          </p:nvSpPr>
          <p:spPr>
            <a:xfrm>
              <a:off x="0" y="0"/>
              <a:ext cx="14852387" cy="2137338"/>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0399" b="1" i="0" u="none" strike="noStrike" cap="none">
                  <a:solidFill>
                    <a:srgbClr val="FEFAE5"/>
                  </a:solidFill>
                  <a:latin typeface="Poppins"/>
                  <a:ea typeface="Poppins"/>
                  <a:cs typeface="Poppins"/>
                  <a:sym typeface="Poppins"/>
                </a:rPr>
                <a:t>FACE MASK DETECTION</a:t>
              </a:r>
              <a:endParaRPr/>
            </a:p>
          </p:txBody>
        </p:sp>
        <p:sp>
          <p:nvSpPr>
            <p:cNvPr id="94" name="Google Shape;94;p1"/>
            <p:cNvSpPr txBox="1"/>
            <p:nvPr/>
          </p:nvSpPr>
          <p:spPr>
            <a:xfrm>
              <a:off x="479099" y="1961844"/>
              <a:ext cx="13894190" cy="2205732"/>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3600" b="1" i="0" u="none" strike="noStrike" cap="none">
                  <a:solidFill>
                    <a:srgbClr val="3F3F3F"/>
                  </a:solidFill>
                  <a:latin typeface="Poppins"/>
                  <a:ea typeface="Poppins"/>
                  <a:cs typeface="Poppins"/>
                  <a:sym typeface="Poppins"/>
                </a:rPr>
                <a:t>Black Belts</a:t>
              </a:r>
              <a:endParaRPr/>
            </a:p>
            <a:p>
              <a:pPr marL="0" marR="0" lvl="0" indent="0" algn="ctr" rtl="0">
                <a:lnSpc>
                  <a:spcPct val="154250"/>
                </a:lnSpc>
                <a:spcBef>
                  <a:spcPts val="0"/>
                </a:spcBef>
                <a:spcAft>
                  <a:spcPts val="0"/>
                </a:spcAft>
                <a:buNone/>
              </a:pPr>
              <a:r>
                <a:rPr lang="en-US" sz="2800" b="1" i="0" u="none" strike="noStrike" cap="none">
                  <a:solidFill>
                    <a:srgbClr val="FEFAE5"/>
                  </a:solidFill>
                  <a:latin typeface="Poppins"/>
                  <a:ea typeface="Poppins"/>
                  <a:cs typeface="Poppins"/>
                  <a:sym typeface="Poppins"/>
                </a:rPr>
                <a:t>Abdulaziz Otaif     Mohammed Alhaddad   Elham AlGhamdi</a:t>
              </a:r>
              <a:endParaRPr sz="2800" b="1" i="0" u="none" strike="noStrike" cap="none">
                <a:solidFill>
                  <a:srgbClr val="FEFAE5"/>
                </a:solidFill>
                <a:latin typeface="Poppins"/>
                <a:ea typeface="Poppins"/>
                <a:cs typeface="Poppins"/>
                <a:sym typeface="Poppins"/>
              </a:endParaRPr>
            </a:p>
            <a:p>
              <a:pPr marL="0" marR="0" lvl="0" indent="0" algn="ctr" rtl="0">
                <a:lnSpc>
                  <a:spcPct val="154250"/>
                </a:lnSpc>
                <a:spcBef>
                  <a:spcPts val="0"/>
                </a:spcBef>
                <a:spcAft>
                  <a:spcPts val="0"/>
                </a:spcAft>
                <a:buNone/>
              </a:pPr>
              <a:r>
                <a:rPr lang="en-US" sz="2800" b="1" i="0" u="none" strike="noStrike" cap="none">
                  <a:solidFill>
                    <a:srgbClr val="FEFAE5"/>
                  </a:solidFill>
                  <a:latin typeface="Poppins"/>
                  <a:ea typeface="Poppins"/>
                  <a:cs typeface="Poppins"/>
                  <a:sym typeface="Poppins"/>
                </a:rPr>
                <a:t>Reem Alsabti            Esraa AlZahrani          Norah Jadkarim</a:t>
              </a:r>
              <a:endParaRPr sz="2800" b="1" i="0" u="none" strike="noStrike" cap="none">
                <a:solidFill>
                  <a:srgbClr val="FEFAE5"/>
                </a:solidFill>
                <a:latin typeface="Poppins"/>
                <a:ea typeface="Poppins"/>
                <a:cs typeface="Poppins"/>
                <a:sym typeface="Poppins"/>
              </a:endParaRPr>
            </a:p>
          </p:txBody>
        </p:sp>
      </p:grpSp>
      <p:pic>
        <p:nvPicPr>
          <p:cNvPr id="95" name="Google Shape;95;p1"/>
          <p:cNvPicPr preferRelativeResize="0"/>
          <p:nvPr/>
        </p:nvPicPr>
        <p:blipFill rotWithShape="1">
          <a:blip r:embed="rId7">
            <a:alphaModFix/>
          </a:blip>
          <a:srcRect/>
          <a:stretch/>
        </p:blipFill>
        <p:spPr>
          <a:xfrm>
            <a:off x="14935200" y="134190"/>
            <a:ext cx="3221144" cy="1123110"/>
          </a:xfrm>
          <a:prstGeom prst="rect">
            <a:avLst/>
          </a:prstGeom>
          <a:noFill/>
          <a:ln>
            <a:noFill/>
          </a:ln>
        </p:spPr>
      </p:pic>
      <p:pic>
        <p:nvPicPr>
          <p:cNvPr id="96" name="Google Shape;96;p1"/>
          <p:cNvPicPr preferRelativeResize="0"/>
          <p:nvPr/>
        </p:nvPicPr>
        <p:blipFill rotWithShape="1">
          <a:blip r:embed="rId8">
            <a:alphaModFix/>
          </a:blip>
          <a:srcRect r="57980"/>
          <a:stretch/>
        </p:blipFill>
        <p:spPr>
          <a:xfrm>
            <a:off x="378304" y="183550"/>
            <a:ext cx="2593496" cy="997550"/>
          </a:xfrm>
          <a:prstGeom prst="rect">
            <a:avLst/>
          </a:prstGeom>
          <a:noFill/>
          <a:ln>
            <a:noFill/>
          </a:ln>
          <a:effectLst>
            <a:outerShdw blurRad="50800" dist="38100" dir="8100000" algn="tr"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72"/>
        <p:cNvGrpSpPr/>
        <p:nvPr/>
      </p:nvGrpSpPr>
      <p:grpSpPr>
        <a:xfrm>
          <a:off x="0" y="0"/>
          <a:ext cx="0" cy="0"/>
          <a:chOff x="0" y="0"/>
          <a:chExt cx="0" cy="0"/>
        </a:xfrm>
      </p:grpSpPr>
      <p:sp>
        <p:nvSpPr>
          <p:cNvPr id="173" name="Google Shape;173;p7"/>
          <p:cNvSpPr txBox="1"/>
          <p:nvPr/>
        </p:nvSpPr>
        <p:spPr>
          <a:xfrm>
            <a:off x="1028700" y="1222493"/>
            <a:ext cx="15582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Performance Metrics</a:t>
            </a:r>
            <a:endParaRPr/>
          </a:p>
        </p:txBody>
      </p:sp>
      <p:sp>
        <p:nvSpPr>
          <p:cNvPr id="174" name="Google Shape;174;p7"/>
          <p:cNvSpPr txBox="1"/>
          <p:nvPr/>
        </p:nvSpPr>
        <p:spPr>
          <a:xfrm>
            <a:off x="2901200" y="3859926"/>
            <a:ext cx="13868400" cy="34470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2800"/>
              <a:buFont typeface="Calibri"/>
              <a:buNone/>
            </a:pPr>
            <a:r>
              <a:rPr lang="en-US" sz="2800" b="0" i="0" u="none" strike="noStrike" cap="none" dirty="0">
                <a:solidFill>
                  <a:schemeClr val="dk1"/>
                </a:solidFill>
                <a:latin typeface="Calibri"/>
                <a:ea typeface="Calibri"/>
                <a:cs typeface="Calibri"/>
                <a:sym typeface="Calibri"/>
              </a:rPr>
              <a:t>					Precision 	Recall		Mean Average Precision(mAP@0.5)</a:t>
            </a:r>
            <a:endParaRPr dirty="0"/>
          </a:p>
          <a:p>
            <a:pPr marL="0" marR="0" lvl="0" indent="0" algn="l" rtl="0">
              <a:spcBef>
                <a:spcPts val="0"/>
              </a:spcBef>
              <a:spcAft>
                <a:spcPts val="0"/>
              </a:spcAft>
              <a:buClr>
                <a:schemeClr val="dk1"/>
              </a:buClr>
              <a:buSzPts val="2800"/>
              <a:buFont typeface="Calibri"/>
              <a:buNone/>
            </a:pPr>
            <a:r>
              <a:rPr lang="en-US" sz="2800" b="0" i="0" u="none" strike="noStrike" cap="none" dirty="0">
                <a:solidFill>
                  <a:schemeClr val="dk1"/>
                </a:solidFill>
                <a:latin typeface="Calibri"/>
                <a:ea typeface="Calibri"/>
                <a:cs typeface="Calibri"/>
                <a:sym typeface="Calibri"/>
              </a:rPr>
              <a:t>All  classes:              		0.828       	0.633       			0.705      </a:t>
            </a:r>
            <a:endParaRPr dirty="0"/>
          </a:p>
          <a:p>
            <a:pPr marL="0" marR="0" lvl="0" indent="0" algn="l" rtl="0">
              <a:spcBef>
                <a:spcPts val="0"/>
              </a:spcBef>
              <a:spcAft>
                <a:spcPts val="0"/>
              </a:spcAft>
              <a:buClr>
                <a:schemeClr val="dk1"/>
              </a:buClr>
              <a:buSzPts val="2800"/>
              <a:buFont typeface="Calibri"/>
              <a:buNone/>
            </a:pPr>
            <a:endParaRPr sz="2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800"/>
              <a:buFont typeface="Calibri"/>
              <a:buNone/>
            </a:pPr>
            <a:r>
              <a:rPr lang="en-US" sz="2800" b="0" i="0" u="none" strike="noStrike" cap="none" dirty="0" err="1">
                <a:solidFill>
                  <a:schemeClr val="dk1"/>
                </a:solidFill>
                <a:latin typeface="Calibri"/>
                <a:ea typeface="Calibri"/>
                <a:cs typeface="Calibri"/>
                <a:sym typeface="Calibri"/>
              </a:rPr>
              <a:t>with_mask</a:t>
            </a:r>
            <a:r>
              <a:rPr lang="en-US" sz="2800" b="0" i="0" u="none" strike="noStrike" cap="none" dirty="0">
                <a:solidFill>
                  <a:schemeClr val="dk1"/>
                </a:solidFill>
                <a:latin typeface="Calibri"/>
                <a:ea typeface="Calibri"/>
                <a:cs typeface="Calibri"/>
                <a:sym typeface="Calibri"/>
              </a:rPr>
              <a:t> :          		 	0.845      	 0.942       			0.969       </a:t>
            </a:r>
            <a:endParaRPr dirty="0"/>
          </a:p>
          <a:p>
            <a:pPr marL="0" marR="0" lvl="0" indent="0" algn="l" rtl="0">
              <a:spcBef>
                <a:spcPts val="0"/>
              </a:spcBef>
              <a:spcAft>
                <a:spcPts val="0"/>
              </a:spcAft>
              <a:buClr>
                <a:schemeClr val="dk1"/>
              </a:buClr>
              <a:buSzPts val="2800"/>
              <a:buFont typeface="Calibri"/>
              <a:buNone/>
            </a:pPr>
            <a:endParaRPr sz="2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800"/>
              <a:buFont typeface="Calibri"/>
              <a:buNone/>
            </a:pPr>
            <a:r>
              <a:rPr lang="en-US" sz="2800" b="0" i="0" u="none" strike="noStrike" cap="none" dirty="0" err="1">
                <a:solidFill>
                  <a:schemeClr val="dk1"/>
                </a:solidFill>
                <a:latin typeface="Calibri"/>
                <a:ea typeface="Calibri"/>
                <a:cs typeface="Calibri"/>
                <a:sym typeface="Calibri"/>
              </a:rPr>
              <a:t>mask_weared_incorrect</a:t>
            </a:r>
            <a:r>
              <a:rPr lang="en-US" sz="2800" b="0" i="0" u="none" strike="noStrike" cap="none" dirty="0">
                <a:solidFill>
                  <a:schemeClr val="dk1"/>
                </a:solidFill>
                <a:latin typeface="Calibri"/>
                <a:ea typeface="Calibri"/>
                <a:cs typeface="Calibri"/>
                <a:sym typeface="Calibri"/>
              </a:rPr>
              <a:t>  :	0.956       	0.214      	 		0.397 </a:t>
            </a:r>
            <a:endParaRPr dirty="0"/>
          </a:p>
          <a:p>
            <a:pPr marL="0" marR="0" lvl="0" indent="0" algn="l" rtl="0">
              <a:spcBef>
                <a:spcPts val="0"/>
              </a:spcBef>
              <a:spcAft>
                <a:spcPts val="0"/>
              </a:spcAft>
              <a:buClr>
                <a:schemeClr val="dk1"/>
              </a:buClr>
              <a:buSzPts val="2800"/>
              <a:buFont typeface="Calibri"/>
              <a:buNone/>
            </a:pPr>
            <a:endParaRPr sz="2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800"/>
              <a:buFont typeface="Calibri"/>
              <a:buNone/>
            </a:pPr>
            <a:r>
              <a:rPr lang="en-US" sz="2800" b="0" i="0" u="none" strike="noStrike" cap="none" dirty="0" err="1">
                <a:solidFill>
                  <a:schemeClr val="dk1"/>
                </a:solidFill>
                <a:latin typeface="Calibri"/>
                <a:ea typeface="Calibri"/>
                <a:cs typeface="Calibri"/>
                <a:sym typeface="Calibri"/>
              </a:rPr>
              <a:t>without_mask</a:t>
            </a:r>
            <a:r>
              <a:rPr lang="en-US" sz="2800" b="0" i="0" u="none" strike="noStrike" cap="none" dirty="0">
                <a:solidFill>
                  <a:schemeClr val="dk1"/>
                </a:solidFill>
                <a:latin typeface="Calibri"/>
                <a:ea typeface="Calibri"/>
                <a:cs typeface="Calibri"/>
                <a:sym typeface="Calibri"/>
              </a:rPr>
              <a:t>: 		 	 0.681       	0.744       	 		0.75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78"/>
        <p:cNvGrpSpPr/>
        <p:nvPr/>
      </p:nvGrpSpPr>
      <p:grpSpPr>
        <a:xfrm>
          <a:off x="0" y="0"/>
          <a:ext cx="0" cy="0"/>
          <a:chOff x="0" y="0"/>
          <a:chExt cx="0" cy="0"/>
        </a:xfrm>
      </p:grpSpPr>
      <p:sp>
        <p:nvSpPr>
          <p:cNvPr id="179" name="Google Shape;179;p8"/>
          <p:cNvSpPr txBox="1"/>
          <p:nvPr/>
        </p:nvSpPr>
        <p:spPr>
          <a:xfrm>
            <a:off x="1028700" y="1222493"/>
            <a:ext cx="14439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Confusion Matrix</a:t>
            </a:r>
            <a:endParaRPr/>
          </a:p>
        </p:txBody>
      </p:sp>
      <p:pic>
        <p:nvPicPr>
          <p:cNvPr id="180" name="Google Shape;180;p8"/>
          <p:cNvPicPr preferRelativeResize="0"/>
          <p:nvPr/>
        </p:nvPicPr>
        <p:blipFill rotWithShape="1">
          <a:blip r:embed="rId3">
            <a:alphaModFix/>
          </a:blip>
          <a:srcRect l="6521" r="7970" b="1448"/>
          <a:stretch/>
        </p:blipFill>
        <p:spPr>
          <a:xfrm>
            <a:off x="4572000" y="2019300"/>
            <a:ext cx="9144000" cy="79041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84"/>
        <p:cNvGrpSpPr/>
        <p:nvPr/>
      </p:nvGrpSpPr>
      <p:grpSpPr>
        <a:xfrm>
          <a:off x="0" y="0"/>
          <a:ext cx="0" cy="0"/>
          <a:chOff x="0" y="0"/>
          <a:chExt cx="0" cy="0"/>
        </a:xfrm>
      </p:grpSpPr>
      <p:sp>
        <p:nvSpPr>
          <p:cNvPr id="185" name="Google Shape;185;p9"/>
          <p:cNvSpPr txBox="1"/>
          <p:nvPr/>
        </p:nvSpPr>
        <p:spPr>
          <a:xfrm>
            <a:off x="1028700" y="1222493"/>
            <a:ext cx="14439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F1 Curve</a:t>
            </a:r>
            <a:endParaRPr/>
          </a:p>
        </p:txBody>
      </p:sp>
      <p:pic>
        <p:nvPicPr>
          <p:cNvPr id="186" name="Google Shape;186;p9"/>
          <p:cNvPicPr preferRelativeResize="0"/>
          <p:nvPr/>
        </p:nvPicPr>
        <p:blipFill rotWithShape="1">
          <a:blip r:embed="rId3">
            <a:alphaModFix/>
          </a:blip>
          <a:srcRect/>
          <a:stretch/>
        </p:blipFill>
        <p:spPr>
          <a:xfrm>
            <a:off x="3009900" y="2019300"/>
            <a:ext cx="12268200" cy="78077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90"/>
        <p:cNvGrpSpPr/>
        <p:nvPr/>
      </p:nvGrpSpPr>
      <p:grpSpPr>
        <a:xfrm>
          <a:off x="0" y="0"/>
          <a:ext cx="0" cy="0"/>
          <a:chOff x="0" y="0"/>
          <a:chExt cx="0" cy="0"/>
        </a:xfrm>
      </p:grpSpPr>
      <p:sp>
        <p:nvSpPr>
          <p:cNvPr id="191" name="Google Shape;191;p10"/>
          <p:cNvSpPr txBox="1"/>
          <p:nvPr/>
        </p:nvSpPr>
        <p:spPr>
          <a:xfrm>
            <a:off x="1028700" y="1222493"/>
            <a:ext cx="15963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Precision Curve</a:t>
            </a:r>
            <a:endParaRPr/>
          </a:p>
        </p:txBody>
      </p:sp>
      <p:pic>
        <p:nvPicPr>
          <p:cNvPr id="192" name="Google Shape;192;p10"/>
          <p:cNvPicPr preferRelativeResize="0"/>
          <p:nvPr/>
        </p:nvPicPr>
        <p:blipFill rotWithShape="1">
          <a:blip r:embed="rId3">
            <a:alphaModFix/>
          </a:blip>
          <a:srcRect/>
          <a:stretch/>
        </p:blipFill>
        <p:spPr>
          <a:xfrm>
            <a:off x="3009900" y="2019651"/>
            <a:ext cx="12268199" cy="78070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96"/>
        <p:cNvGrpSpPr/>
        <p:nvPr/>
      </p:nvGrpSpPr>
      <p:grpSpPr>
        <a:xfrm>
          <a:off x="0" y="0"/>
          <a:ext cx="0" cy="0"/>
          <a:chOff x="0" y="0"/>
          <a:chExt cx="0" cy="0"/>
        </a:xfrm>
      </p:grpSpPr>
      <p:sp>
        <p:nvSpPr>
          <p:cNvPr id="197" name="Google Shape;197;p11"/>
          <p:cNvSpPr txBox="1"/>
          <p:nvPr/>
        </p:nvSpPr>
        <p:spPr>
          <a:xfrm>
            <a:off x="1028700" y="1222493"/>
            <a:ext cx="15963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Recall Curve</a:t>
            </a:r>
            <a:endParaRPr/>
          </a:p>
        </p:txBody>
      </p:sp>
      <p:pic>
        <p:nvPicPr>
          <p:cNvPr id="198" name="Google Shape;198;p11"/>
          <p:cNvPicPr preferRelativeResize="0"/>
          <p:nvPr/>
        </p:nvPicPr>
        <p:blipFill rotWithShape="1">
          <a:blip r:embed="rId3">
            <a:alphaModFix/>
          </a:blip>
          <a:srcRect/>
          <a:stretch/>
        </p:blipFill>
        <p:spPr>
          <a:xfrm>
            <a:off x="3009900" y="2019651"/>
            <a:ext cx="12268199" cy="78070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202"/>
        <p:cNvGrpSpPr/>
        <p:nvPr/>
      </p:nvGrpSpPr>
      <p:grpSpPr>
        <a:xfrm>
          <a:off x="0" y="0"/>
          <a:ext cx="0" cy="0"/>
          <a:chOff x="0" y="0"/>
          <a:chExt cx="0" cy="0"/>
        </a:xfrm>
      </p:grpSpPr>
      <p:sp>
        <p:nvSpPr>
          <p:cNvPr id="203" name="Google Shape;203;p12"/>
          <p:cNvSpPr txBox="1"/>
          <p:nvPr/>
        </p:nvSpPr>
        <p:spPr>
          <a:xfrm>
            <a:off x="1028700" y="1222493"/>
            <a:ext cx="159639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Evaluation: Precision Recall Curve</a:t>
            </a:r>
            <a:endParaRPr/>
          </a:p>
        </p:txBody>
      </p:sp>
      <p:pic>
        <p:nvPicPr>
          <p:cNvPr id="204" name="Google Shape;204;p12"/>
          <p:cNvPicPr preferRelativeResize="0"/>
          <p:nvPr/>
        </p:nvPicPr>
        <p:blipFill rotWithShape="1">
          <a:blip r:embed="rId3">
            <a:alphaModFix/>
          </a:blip>
          <a:srcRect/>
          <a:stretch/>
        </p:blipFill>
        <p:spPr>
          <a:xfrm>
            <a:off x="3009900" y="2019651"/>
            <a:ext cx="12268200" cy="78070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Shape 208"/>
        <p:cNvGrpSpPr/>
        <p:nvPr/>
      </p:nvGrpSpPr>
      <p:grpSpPr>
        <a:xfrm>
          <a:off x="0" y="0"/>
          <a:ext cx="0" cy="0"/>
          <a:chOff x="0" y="0"/>
          <a:chExt cx="0" cy="0"/>
        </a:xfrm>
      </p:grpSpPr>
      <p:sp>
        <p:nvSpPr>
          <p:cNvPr id="209" name="Google Shape;209;p15"/>
          <p:cNvSpPr txBox="1"/>
          <p:nvPr/>
        </p:nvSpPr>
        <p:spPr>
          <a:xfrm>
            <a:off x="1028700" y="917693"/>
            <a:ext cx="144399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Testing Samples</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pic>
        <p:nvPicPr>
          <p:cNvPr id="210" name="Google Shape;210;p15"/>
          <p:cNvPicPr preferRelativeResize="0"/>
          <p:nvPr/>
        </p:nvPicPr>
        <p:blipFill rotWithShape="1">
          <a:blip r:embed="rId3">
            <a:alphaModFix/>
          </a:blip>
          <a:srcRect/>
          <a:stretch/>
        </p:blipFill>
        <p:spPr>
          <a:xfrm>
            <a:off x="685800" y="2766593"/>
            <a:ext cx="8305800" cy="6096000"/>
          </a:xfrm>
          <a:prstGeom prst="rect">
            <a:avLst/>
          </a:prstGeom>
          <a:noFill/>
          <a:ln>
            <a:noFill/>
          </a:ln>
        </p:spPr>
      </p:pic>
      <p:pic>
        <p:nvPicPr>
          <p:cNvPr id="211" name="Google Shape;211;p15"/>
          <p:cNvPicPr preferRelativeResize="0"/>
          <p:nvPr/>
        </p:nvPicPr>
        <p:blipFill rotWithShape="1">
          <a:blip r:embed="rId4">
            <a:alphaModFix/>
          </a:blip>
          <a:srcRect/>
          <a:stretch/>
        </p:blipFill>
        <p:spPr>
          <a:xfrm>
            <a:off x="9274834" y="2766592"/>
            <a:ext cx="8342692" cy="6095999"/>
          </a:xfrm>
          <a:prstGeom prst="rect">
            <a:avLst/>
          </a:prstGeom>
          <a:noFill/>
          <a:ln>
            <a:noFill/>
          </a:ln>
        </p:spPr>
      </p:pic>
      <p:sp>
        <p:nvSpPr>
          <p:cNvPr id="212" name="Google Shape;212;p15"/>
          <p:cNvSpPr txBox="1"/>
          <p:nvPr/>
        </p:nvSpPr>
        <p:spPr>
          <a:xfrm>
            <a:off x="3817618" y="9062245"/>
            <a:ext cx="2042164"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True Labels</a:t>
            </a:r>
            <a:endParaRPr sz="2800" b="0" i="0" u="none" strike="noStrike" cap="none">
              <a:solidFill>
                <a:schemeClr val="dk1"/>
              </a:solidFill>
              <a:latin typeface="Calibri"/>
              <a:ea typeface="Calibri"/>
              <a:cs typeface="Calibri"/>
              <a:sym typeface="Calibri"/>
            </a:endParaRPr>
          </a:p>
        </p:txBody>
      </p:sp>
      <p:sp>
        <p:nvSpPr>
          <p:cNvPr id="213" name="Google Shape;213;p15"/>
          <p:cNvSpPr txBox="1"/>
          <p:nvPr/>
        </p:nvSpPr>
        <p:spPr>
          <a:xfrm>
            <a:off x="12150131" y="9062246"/>
            <a:ext cx="2592098"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Predicted Labels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Shape 217"/>
        <p:cNvGrpSpPr/>
        <p:nvPr/>
      </p:nvGrpSpPr>
      <p:grpSpPr>
        <a:xfrm>
          <a:off x="0" y="0"/>
          <a:ext cx="0" cy="0"/>
          <a:chOff x="0" y="0"/>
          <a:chExt cx="0" cy="0"/>
        </a:xfrm>
      </p:grpSpPr>
      <p:sp>
        <p:nvSpPr>
          <p:cNvPr id="218" name="Google Shape;218;p16"/>
          <p:cNvSpPr txBox="1"/>
          <p:nvPr/>
        </p:nvSpPr>
        <p:spPr>
          <a:xfrm>
            <a:off x="1028700" y="841493"/>
            <a:ext cx="144399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Testing Samples</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pic>
        <p:nvPicPr>
          <p:cNvPr id="219" name="Google Shape;219;p16"/>
          <p:cNvPicPr preferRelativeResize="0"/>
          <p:nvPr/>
        </p:nvPicPr>
        <p:blipFill rotWithShape="1">
          <a:blip r:embed="rId3">
            <a:alphaModFix/>
          </a:blip>
          <a:srcRect/>
          <a:stretch/>
        </p:blipFill>
        <p:spPr>
          <a:xfrm>
            <a:off x="838200" y="2296556"/>
            <a:ext cx="7848600" cy="6838152"/>
          </a:xfrm>
          <a:prstGeom prst="rect">
            <a:avLst/>
          </a:prstGeom>
          <a:noFill/>
          <a:ln>
            <a:noFill/>
          </a:ln>
        </p:spPr>
      </p:pic>
      <p:pic>
        <p:nvPicPr>
          <p:cNvPr id="220" name="Google Shape;220;p16"/>
          <p:cNvPicPr preferRelativeResize="0"/>
          <p:nvPr/>
        </p:nvPicPr>
        <p:blipFill rotWithShape="1">
          <a:blip r:embed="rId4">
            <a:alphaModFix/>
          </a:blip>
          <a:srcRect/>
          <a:stretch/>
        </p:blipFill>
        <p:spPr>
          <a:xfrm>
            <a:off x="9353806" y="2324100"/>
            <a:ext cx="8074428" cy="6810605"/>
          </a:xfrm>
          <a:prstGeom prst="rect">
            <a:avLst/>
          </a:prstGeom>
          <a:noFill/>
          <a:ln>
            <a:noFill/>
          </a:ln>
        </p:spPr>
      </p:pic>
      <p:sp>
        <p:nvSpPr>
          <p:cNvPr id="221" name="Google Shape;221;p16"/>
          <p:cNvSpPr txBox="1"/>
          <p:nvPr/>
        </p:nvSpPr>
        <p:spPr>
          <a:xfrm>
            <a:off x="3817618" y="9252377"/>
            <a:ext cx="2042164"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True Labels</a:t>
            </a:r>
            <a:endParaRPr sz="2800" b="0" i="0" u="none" strike="noStrike" cap="none">
              <a:solidFill>
                <a:schemeClr val="dk1"/>
              </a:solidFill>
              <a:latin typeface="Calibri"/>
              <a:ea typeface="Calibri"/>
              <a:cs typeface="Calibri"/>
              <a:sym typeface="Calibri"/>
            </a:endParaRPr>
          </a:p>
        </p:txBody>
      </p:sp>
      <p:sp>
        <p:nvSpPr>
          <p:cNvPr id="222" name="Google Shape;222;p16"/>
          <p:cNvSpPr txBox="1"/>
          <p:nvPr/>
        </p:nvSpPr>
        <p:spPr>
          <a:xfrm>
            <a:off x="12150131" y="9252377"/>
            <a:ext cx="2592098"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Predicted Labels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Shape 226"/>
        <p:cNvGrpSpPr/>
        <p:nvPr/>
      </p:nvGrpSpPr>
      <p:grpSpPr>
        <a:xfrm>
          <a:off x="0" y="0"/>
          <a:ext cx="0" cy="0"/>
          <a:chOff x="0" y="0"/>
          <a:chExt cx="0" cy="0"/>
        </a:xfrm>
      </p:grpSpPr>
      <p:sp>
        <p:nvSpPr>
          <p:cNvPr id="227" name="Google Shape;227;g183d1dff7e7_0_41"/>
          <p:cNvSpPr txBox="1"/>
          <p:nvPr/>
        </p:nvSpPr>
        <p:spPr>
          <a:xfrm>
            <a:off x="1028700" y="765293"/>
            <a:ext cx="144399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Testing Samples</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pic>
        <p:nvPicPr>
          <p:cNvPr id="228" name="Google Shape;228;g183d1dff7e7_0_41"/>
          <p:cNvPicPr preferRelativeResize="0"/>
          <p:nvPr/>
        </p:nvPicPr>
        <p:blipFill>
          <a:blip r:embed="rId3">
            <a:alphaModFix/>
          </a:blip>
          <a:stretch>
            <a:fillRect/>
          </a:stretch>
        </p:blipFill>
        <p:spPr>
          <a:xfrm>
            <a:off x="3773663" y="1763100"/>
            <a:ext cx="10740675" cy="8055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Shape 232"/>
        <p:cNvGrpSpPr/>
        <p:nvPr/>
      </p:nvGrpSpPr>
      <p:grpSpPr>
        <a:xfrm>
          <a:off x="0" y="0"/>
          <a:ext cx="0" cy="0"/>
          <a:chOff x="0" y="0"/>
          <a:chExt cx="0" cy="0"/>
        </a:xfrm>
      </p:grpSpPr>
      <p:pic>
        <p:nvPicPr>
          <p:cNvPr id="233" name="Google Shape;233;p17"/>
          <p:cNvPicPr preferRelativeResize="0"/>
          <p:nvPr/>
        </p:nvPicPr>
        <p:blipFill rotWithShape="1">
          <a:blip r:embed="rId3">
            <a:alphaModFix/>
          </a:blip>
          <a:srcRect/>
          <a:stretch/>
        </p:blipFill>
        <p:spPr>
          <a:xfrm>
            <a:off x="9457740" y="2519092"/>
            <a:ext cx="8623861" cy="8623861"/>
          </a:xfrm>
          <a:prstGeom prst="rect">
            <a:avLst/>
          </a:prstGeom>
          <a:noFill/>
          <a:ln>
            <a:noFill/>
          </a:ln>
        </p:spPr>
      </p:pic>
      <p:grpSp>
        <p:nvGrpSpPr>
          <p:cNvPr id="234" name="Google Shape;234;p17"/>
          <p:cNvGrpSpPr/>
          <p:nvPr/>
        </p:nvGrpSpPr>
        <p:grpSpPr>
          <a:xfrm>
            <a:off x="11807481" y="1207111"/>
            <a:ext cx="4320220" cy="9333706"/>
            <a:chOff x="0" y="0"/>
            <a:chExt cx="5760293" cy="12444942"/>
          </a:xfrm>
        </p:grpSpPr>
        <p:sp>
          <p:nvSpPr>
            <p:cNvPr id="235" name="Google Shape;235;p17"/>
            <p:cNvSpPr/>
            <p:nvPr/>
          </p:nvSpPr>
          <p:spPr>
            <a:xfrm>
              <a:off x="1108500" y="5360194"/>
              <a:ext cx="3406555" cy="7084748"/>
            </a:xfrm>
            <a:prstGeom prst="rect">
              <a:avLst/>
            </a:prstGeom>
            <a:solidFill>
              <a:srgbClr val="A63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17"/>
            <p:cNvPicPr preferRelativeResize="0"/>
            <p:nvPr/>
          </p:nvPicPr>
          <p:blipFill rotWithShape="1">
            <a:blip r:embed="rId4">
              <a:alphaModFix/>
            </a:blip>
            <a:srcRect/>
            <a:stretch/>
          </p:blipFill>
          <p:spPr>
            <a:xfrm>
              <a:off x="0" y="0"/>
              <a:ext cx="5760293" cy="6683884"/>
            </a:xfrm>
            <a:prstGeom prst="rect">
              <a:avLst/>
            </a:prstGeom>
            <a:noFill/>
            <a:ln>
              <a:noFill/>
            </a:ln>
          </p:spPr>
        </p:pic>
      </p:grpSp>
      <p:grpSp>
        <p:nvGrpSpPr>
          <p:cNvPr id="237" name="Google Shape;237;p17"/>
          <p:cNvGrpSpPr/>
          <p:nvPr/>
        </p:nvGrpSpPr>
        <p:grpSpPr>
          <a:xfrm>
            <a:off x="13112311" y="4133147"/>
            <a:ext cx="4969290" cy="9628336"/>
            <a:chOff x="0" y="0"/>
            <a:chExt cx="6625720" cy="12837781"/>
          </a:xfrm>
        </p:grpSpPr>
        <p:pic>
          <p:nvPicPr>
            <p:cNvPr id="238" name="Google Shape;238;p17"/>
            <p:cNvPicPr preferRelativeResize="0"/>
            <p:nvPr/>
          </p:nvPicPr>
          <p:blipFill rotWithShape="1">
            <a:blip r:embed="rId5">
              <a:alphaModFix/>
            </a:blip>
            <a:srcRect/>
            <a:stretch/>
          </p:blipFill>
          <p:spPr>
            <a:xfrm>
              <a:off x="0" y="0"/>
              <a:ext cx="6625720" cy="6698798"/>
            </a:xfrm>
            <a:prstGeom prst="rect">
              <a:avLst/>
            </a:prstGeom>
            <a:noFill/>
            <a:ln>
              <a:noFill/>
            </a:ln>
          </p:spPr>
        </p:pic>
        <p:sp>
          <p:nvSpPr>
            <p:cNvPr id="239" name="Google Shape;239;p17"/>
            <p:cNvSpPr/>
            <p:nvPr/>
          </p:nvSpPr>
          <p:spPr>
            <a:xfrm>
              <a:off x="0" y="6527044"/>
              <a:ext cx="6625720" cy="6310737"/>
            </a:xfrm>
            <a:prstGeom prst="rect">
              <a:avLst/>
            </a:prstGeom>
            <a:solidFill>
              <a:srgbClr val="282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 name="Google Shape;240;p17"/>
          <p:cNvPicPr preferRelativeResize="0"/>
          <p:nvPr/>
        </p:nvPicPr>
        <p:blipFill rotWithShape="1">
          <a:blip r:embed="rId6">
            <a:alphaModFix/>
          </a:blip>
          <a:srcRect/>
          <a:stretch/>
        </p:blipFill>
        <p:spPr>
          <a:xfrm>
            <a:off x="9403843" y="4986760"/>
            <a:ext cx="5378472" cy="5300240"/>
          </a:xfrm>
          <a:prstGeom prst="rect">
            <a:avLst/>
          </a:prstGeom>
          <a:noFill/>
          <a:ln>
            <a:noFill/>
          </a:ln>
        </p:spPr>
      </p:pic>
      <p:sp>
        <p:nvSpPr>
          <p:cNvPr id="241" name="Google Shape;241;p17"/>
          <p:cNvSpPr txBox="1"/>
          <p:nvPr/>
        </p:nvSpPr>
        <p:spPr>
          <a:xfrm>
            <a:off x="1321987" y="5227256"/>
            <a:ext cx="8429040" cy="1283685"/>
          </a:xfrm>
          <a:prstGeom prst="rect">
            <a:avLst/>
          </a:prstGeom>
          <a:noFill/>
          <a:ln>
            <a:noFill/>
          </a:ln>
        </p:spPr>
        <p:txBody>
          <a:bodyPr spcFirstLastPara="1" wrap="square" lIns="0" tIns="0" rIns="0" bIns="0" anchor="t" anchorCtr="0">
            <a:spAutoFit/>
          </a:bodyPr>
          <a:lstStyle/>
          <a:p>
            <a:pPr marL="0" marR="0" lvl="0" indent="0" algn="ctr" rtl="0">
              <a:lnSpc>
                <a:spcPct val="36521"/>
              </a:lnSpc>
              <a:spcBef>
                <a:spcPts val="0"/>
              </a:spcBef>
              <a:spcAft>
                <a:spcPts val="0"/>
              </a:spcAft>
              <a:buNone/>
            </a:pPr>
            <a:r>
              <a:rPr lang="en-US" sz="13800" b="1" i="0" u="none" strike="noStrike" cap="none">
                <a:solidFill>
                  <a:srgbClr val="59726D"/>
                </a:solidFill>
                <a:latin typeface="Poppins"/>
                <a:ea typeface="Poppins"/>
                <a:cs typeface="Poppins"/>
                <a:sym typeface="Poppins"/>
              </a:rPr>
              <a:t>Thanks!</a:t>
            </a:r>
            <a:endParaRPr/>
          </a:p>
          <a:p>
            <a:pPr marL="0" marR="0" lvl="0" indent="0" algn="ctr" rtl="0">
              <a:lnSpc>
                <a:spcPct val="120000"/>
              </a:lnSpc>
              <a:spcBef>
                <a:spcPts val="0"/>
              </a:spcBef>
              <a:spcAft>
                <a:spcPts val="0"/>
              </a:spcAft>
              <a:buNone/>
            </a:pPr>
            <a:r>
              <a:rPr lang="en-US" sz="4200" b="1" i="0" u="none" strike="noStrike" cap="none">
                <a:solidFill>
                  <a:srgbClr val="59726D"/>
                </a:solidFill>
                <a:latin typeface="Poppins"/>
                <a:ea typeface="Poppins"/>
                <a:cs typeface="Poppins"/>
                <a:sym typeface="Poppins"/>
              </a:rPr>
              <a:t>Any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00"/>
        <p:cNvGrpSpPr/>
        <p:nvPr/>
      </p:nvGrpSpPr>
      <p:grpSpPr>
        <a:xfrm>
          <a:off x="0" y="0"/>
          <a:ext cx="0" cy="0"/>
          <a:chOff x="0" y="0"/>
          <a:chExt cx="0" cy="0"/>
        </a:xfrm>
      </p:grpSpPr>
      <p:pic>
        <p:nvPicPr>
          <p:cNvPr id="101" name="Google Shape;101;p2"/>
          <p:cNvPicPr preferRelativeResize="0"/>
          <p:nvPr/>
        </p:nvPicPr>
        <p:blipFill rotWithShape="1">
          <a:blip r:embed="rId3">
            <a:alphaModFix/>
          </a:blip>
          <a:srcRect/>
          <a:stretch/>
        </p:blipFill>
        <p:spPr>
          <a:xfrm rot="2589892">
            <a:off x="10510849" y="2230791"/>
            <a:ext cx="7445439" cy="7445439"/>
          </a:xfrm>
          <a:prstGeom prst="rect">
            <a:avLst/>
          </a:prstGeom>
          <a:noFill/>
          <a:ln>
            <a:noFill/>
          </a:ln>
        </p:spPr>
      </p:pic>
      <p:pic>
        <p:nvPicPr>
          <p:cNvPr id="102" name="Google Shape;102;p2"/>
          <p:cNvPicPr preferRelativeResize="0"/>
          <p:nvPr/>
        </p:nvPicPr>
        <p:blipFill rotWithShape="1">
          <a:blip r:embed="rId4">
            <a:alphaModFix/>
          </a:blip>
          <a:srcRect/>
          <a:stretch/>
        </p:blipFill>
        <p:spPr>
          <a:xfrm>
            <a:off x="11971177" y="1331397"/>
            <a:ext cx="4884874" cy="8955603"/>
          </a:xfrm>
          <a:prstGeom prst="rect">
            <a:avLst/>
          </a:prstGeom>
          <a:noFill/>
          <a:ln>
            <a:noFill/>
          </a:ln>
        </p:spPr>
      </p:pic>
      <p:sp>
        <p:nvSpPr>
          <p:cNvPr id="103" name="Google Shape;103;p2"/>
          <p:cNvSpPr txBox="1"/>
          <p:nvPr/>
        </p:nvSpPr>
        <p:spPr>
          <a:xfrm>
            <a:off x="1028700" y="1057553"/>
            <a:ext cx="12077700" cy="62132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400" b="1" i="0" u="none" strike="noStrike" cap="none">
                <a:solidFill>
                  <a:srgbClr val="59726D"/>
                </a:solidFill>
                <a:latin typeface="Poppins"/>
                <a:ea typeface="Poppins"/>
                <a:cs typeface="Poppins"/>
                <a:sym typeface="Poppins"/>
              </a:rPr>
              <a:t>Automated Mask Detection</a:t>
            </a:r>
            <a:endParaRPr/>
          </a:p>
        </p:txBody>
      </p:sp>
      <p:sp>
        <p:nvSpPr>
          <p:cNvPr id="104" name="Google Shape;104;p2"/>
          <p:cNvSpPr txBox="1"/>
          <p:nvPr/>
        </p:nvSpPr>
        <p:spPr>
          <a:xfrm>
            <a:off x="1125699" y="2260355"/>
            <a:ext cx="10845600" cy="7462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400" b="0" i="0" u="none" strike="noStrike" cap="none">
                <a:solidFill>
                  <a:srgbClr val="FFFFFF"/>
                </a:solidFill>
                <a:latin typeface="Poppins Medium"/>
                <a:ea typeface="Poppins Medium"/>
                <a:cs typeface="Poppins Medium"/>
                <a:sym typeface="Poppins Medium"/>
              </a:rPr>
              <a:t>Definition : </a:t>
            </a:r>
            <a:endParaRPr/>
          </a:p>
          <a:p>
            <a:pPr marL="0" marR="0" lvl="0" indent="0" algn="l" rtl="0">
              <a:lnSpc>
                <a:spcPct val="160000"/>
              </a:lnSpc>
              <a:spcBef>
                <a:spcPts val="0"/>
              </a:spcBef>
              <a:spcAft>
                <a:spcPts val="0"/>
              </a:spcAft>
              <a:buNone/>
            </a:pPr>
            <a:r>
              <a:rPr lang="en-US" sz="2400" b="0" i="0" u="none" strike="noStrike" cap="none">
                <a:solidFill>
                  <a:srgbClr val="FFFFFF"/>
                </a:solidFill>
                <a:latin typeface="Poppins Medium"/>
                <a:ea typeface="Poppins Medium"/>
                <a:cs typeface="Poppins Medium"/>
                <a:sym typeface="Poppins Medium"/>
              </a:rPr>
              <a:t>The automated task of identifying whether an individual is wearing a face mask or not.</a:t>
            </a:r>
            <a:endParaRPr/>
          </a:p>
          <a:p>
            <a:pPr marL="0" marR="0" lvl="0" indent="0" algn="l" rtl="0">
              <a:lnSpc>
                <a:spcPct val="160000"/>
              </a:lnSpc>
              <a:spcBef>
                <a:spcPts val="0"/>
              </a:spcBef>
              <a:spcAft>
                <a:spcPts val="0"/>
              </a:spcAft>
              <a:buNone/>
            </a:pPr>
            <a:endParaRPr sz="2400" b="0" i="0" u="none" strike="noStrike" cap="none">
              <a:solidFill>
                <a:srgbClr val="FFFFFF"/>
              </a:solidFill>
              <a:latin typeface="Poppins Medium"/>
              <a:ea typeface="Poppins Medium"/>
              <a:cs typeface="Poppins Medium"/>
              <a:sym typeface="Poppins Medium"/>
            </a:endParaRPr>
          </a:p>
          <a:p>
            <a:pPr marL="0" marR="0" lvl="0" indent="0" algn="l" rtl="0">
              <a:lnSpc>
                <a:spcPct val="160000"/>
              </a:lnSpc>
              <a:spcBef>
                <a:spcPts val="0"/>
              </a:spcBef>
              <a:spcAft>
                <a:spcPts val="0"/>
              </a:spcAft>
              <a:buNone/>
            </a:pPr>
            <a:r>
              <a:rPr lang="en-US" sz="2400" b="0" i="0" u="none" strike="noStrike" cap="none">
                <a:solidFill>
                  <a:srgbClr val="FFFFFF"/>
                </a:solidFill>
                <a:latin typeface="Poppins Medium"/>
                <a:ea typeface="Poppins Medium"/>
                <a:cs typeface="Poppins Medium"/>
                <a:sym typeface="Poppins Medium"/>
              </a:rPr>
              <a:t>Importance:</a:t>
            </a:r>
            <a:endParaRPr/>
          </a:p>
          <a:p>
            <a:pPr marL="0" marR="0" lvl="0" indent="0" algn="l" rtl="0">
              <a:lnSpc>
                <a:spcPct val="160000"/>
              </a:lnSpc>
              <a:spcBef>
                <a:spcPts val="0"/>
              </a:spcBef>
              <a:spcAft>
                <a:spcPts val="0"/>
              </a:spcAft>
              <a:buNone/>
            </a:pPr>
            <a:r>
              <a:rPr lang="en-US" sz="2400" b="0" i="0" u="none" strike="noStrike" cap="none">
                <a:solidFill>
                  <a:srgbClr val="FFFFFF"/>
                </a:solidFill>
                <a:latin typeface="Poppins Medium"/>
                <a:ea typeface="Poppins Medium"/>
                <a:cs typeface="Poppins Medium"/>
                <a:sym typeface="Poppins Medium"/>
              </a:rPr>
              <a:t>With the recent pandemic,  face masks were mandatory in most public facilities to  limit the spread of the Covid virus. Thus, automated mask detectors were in  high demand to  enforce this policy.</a:t>
            </a:r>
            <a:endParaRPr/>
          </a:p>
          <a:p>
            <a:pPr marL="0" marR="0" lvl="0" indent="0" algn="l" rtl="0">
              <a:lnSpc>
                <a:spcPct val="160000"/>
              </a:lnSpc>
              <a:spcBef>
                <a:spcPts val="0"/>
              </a:spcBef>
              <a:spcAft>
                <a:spcPts val="0"/>
              </a:spcAft>
              <a:buNone/>
            </a:pPr>
            <a:endParaRPr sz="2400" b="0" i="0" u="none" strike="noStrike" cap="none">
              <a:solidFill>
                <a:srgbClr val="FFFFFF"/>
              </a:solidFill>
              <a:latin typeface="Poppins Medium"/>
              <a:ea typeface="Poppins Medium"/>
              <a:cs typeface="Poppins Medium"/>
              <a:sym typeface="Poppins Medium"/>
            </a:endParaRPr>
          </a:p>
          <a:p>
            <a:pPr marL="0" marR="0" lvl="0" indent="0" algn="l" rtl="0">
              <a:lnSpc>
                <a:spcPct val="160000"/>
              </a:lnSpc>
              <a:spcBef>
                <a:spcPts val="0"/>
              </a:spcBef>
              <a:spcAft>
                <a:spcPts val="0"/>
              </a:spcAft>
              <a:buNone/>
            </a:pPr>
            <a:r>
              <a:rPr lang="en-US" sz="2400" b="0" i="0" u="none" strike="noStrike" cap="none">
                <a:solidFill>
                  <a:srgbClr val="FFFFFF"/>
                </a:solidFill>
                <a:latin typeface="Poppins Medium"/>
                <a:ea typeface="Poppins Medium"/>
                <a:cs typeface="Poppins Medium"/>
                <a:sym typeface="Poppins Medium"/>
              </a:rPr>
              <a:t>Constraint:</a:t>
            </a:r>
            <a:endParaRPr/>
          </a:p>
          <a:p>
            <a:pPr marL="342900" marR="0" lvl="0" indent="-342900" algn="l" rtl="0">
              <a:lnSpc>
                <a:spcPct val="160000"/>
              </a:lnSpc>
              <a:spcBef>
                <a:spcPts val="0"/>
              </a:spcBef>
              <a:spcAft>
                <a:spcPts val="0"/>
              </a:spcAft>
              <a:buClr>
                <a:srgbClr val="FFFFFF"/>
              </a:buClr>
              <a:buSzPts val="2400"/>
              <a:buFont typeface="Arial"/>
              <a:buChar char="•"/>
            </a:pPr>
            <a:r>
              <a:rPr lang="en-US" sz="2400" b="0" i="0" u="none" strike="noStrike" cap="none">
                <a:solidFill>
                  <a:srgbClr val="FFFFFF"/>
                </a:solidFill>
                <a:latin typeface="Poppins Medium"/>
                <a:ea typeface="Poppins Medium"/>
                <a:cs typeface="Poppins Medium"/>
                <a:sym typeface="Poppins Medium"/>
              </a:rPr>
              <a:t>they must identify all faces regardless of age or race</a:t>
            </a:r>
            <a:endParaRPr/>
          </a:p>
          <a:p>
            <a:pPr marL="342900" marR="0" lvl="0" indent="-342900" algn="l" rtl="0">
              <a:lnSpc>
                <a:spcPct val="160000"/>
              </a:lnSpc>
              <a:spcBef>
                <a:spcPts val="0"/>
              </a:spcBef>
              <a:spcAft>
                <a:spcPts val="0"/>
              </a:spcAft>
              <a:buClr>
                <a:srgbClr val="FFFFFF"/>
              </a:buClr>
              <a:buSzPts val="2400"/>
              <a:buFont typeface="Arial"/>
              <a:buChar char="•"/>
            </a:pPr>
            <a:r>
              <a:rPr lang="en-US" sz="2400" b="0" i="0" u="none" strike="noStrike" cap="none">
                <a:solidFill>
                  <a:srgbClr val="FFFFFF"/>
                </a:solidFill>
                <a:latin typeface="Poppins Medium"/>
                <a:ea typeface="Poppins Medium"/>
                <a:cs typeface="Poppins Medium"/>
                <a:sym typeface="Poppins Medium"/>
              </a:rPr>
              <a:t>they need to identify various types and colors of face masks</a:t>
            </a:r>
            <a:endParaRPr/>
          </a:p>
          <a:p>
            <a:pPr marL="342900" marR="0" lvl="0" indent="-342900" algn="l" rtl="0">
              <a:lnSpc>
                <a:spcPct val="160000"/>
              </a:lnSpc>
              <a:spcBef>
                <a:spcPts val="0"/>
              </a:spcBef>
              <a:spcAft>
                <a:spcPts val="0"/>
              </a:spcAft>
              <a:buClr>
                <a:srgbClr val="FFFFFF"/>
              </a:buClr>
              <a:buSzPts val="2400"/>
              <a:buFont typeface="Arial"/>
              <a:buChar char="•"/>
            </a:pPr>
            <a:r>
              <a:rPr lang="en-US" sz="2400" b="0" i="0" u="none" strike="noStrike" cap="none">
                <a:solidFill>
                  <a:srgbClr val="FFFFFF"/>
                </a:solidFill>
                <a:latin typeface="Poppins Medium"/>
                <a:ea typeface="Poppins Medium"/>
                <a:cs typeface="Poppins Medium"/>
                <a:sym typeface="Poppins Medium"/>
              </a:rPr>
              <a:t>they need to function in Real-time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08"/>
        <p:cNvGrpSpPr/>
        <p:nvPr/>
      </p:nvGrpSpPr>
      <p:grpSpPr>
        <a:xfrm>
          <a:off x="0" y="0"/>
          <a:ext cx="0" cy="0"/>
          <a:chOff x="0" y="0"/>
          <a:chExt cx="0" cy="0"/>
        </a:xfrm>
      </p:grpSpPr>
      <p:sp>
        <p:nvSpPr>
          <p:cNvPr id="109" name="Google Shape;109;p3"/>
          <p:cNvSpPr txBox="1"/>
          <p:nvPr/>
        </p:nvSpPr>
        <p:spPr>
          <a:xfrm>
            <a:off x="1028700" y="1222493"/>
            <a:ext cx="12077700" cy="644407"/>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YOLOv7</a:t>
            </a:r>
            <a:endParaRPr/>
          </a:p>
        </p:txBody>
      </p:sp>
      <p:sp>
        <p:nvSpPr>
          <p:cNvPr id="110" name="Google Shape;110;p3"/>
          <p:cNvSpPr txBox="1"/>
          <p:nvPr/>
        </p:nvSpPr>
        <p:spPr>
          <a:xfrm>
            <a:off x="1248649" y="3201301"/>
            <a:ext cx="15790701" cy="3884397"/>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2800" b="0" i="0" u="none" strike="noStrike" cap="none">
                <a:solidFill>
                  <a:srgbClr val="FFFFFF"/>
                </a:solidFill>
                <a:latin typeface="Poppins Medium"/>
                <a:ea typeface="Poppins Medium"/>
                <a:cs typeface="Poppins Medium"/>
                <a:sym typeface="Poppins Medium"/>
              </a:rPr>
              <a:t>Yolov7 (You Only Look Once version 7) is a real-time object detector currently revolutionizing the computer vision industry with its incredible features. </a:t>
            </a:r>
            <a:endParaRPr/>
          </a:p>
          <a:p>
            <a:pPr marL="0" marR="0" lvl="0" indent="0" algn="l" rtl="0">
              <a:lnSpc>
                <a:spcPct val="137142"/>
              </a:lnSpc>
              <a:spcBef>
                <a:spcPts val="0"/>
              </a:spcBef>
              <a:spcAft>
                <a:spcPts val="0"/>
              </a:spcAft>
              <a:buNone/>
            </a:pPr>
            <a:endParaRPr sz="2800" b="0" i="0" u="none" strike="noStrike" cap="none">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2800" b="0" i="0" u="none" strike="noStrike" cap="none">
                <a:solidFill>
                  <a:srgbClr val="FFFFFF"/>
                </a:solidFill>
                <a:latin typeface="Poppins Medium"/>
                <a:ea typeface="Poppins Medium"/>
                <a:cs typeface="Poppins Medium"/>
                <a:sym typeface="Poppins Medium"/>
              </a:rPr>
              <a:t>The official YOLOv7 provides unbelievable speed and accuracy compared to its previous versions. YOLOv7 weights are trained from scratch using  the COCO dataset. </a:t>
            </a:r>
            <a:endParaRPr/>
          </a:p>
          <a:p>
            <a:pPr marL="0" marR="0" lvl="0" indent="0" algn="l" rtl="0">
              <a:lnSpc>
                <a:spcPct val="137142"/>
              </a:lnSpc>
              <a:spcBef>
                <a:spcPts val="0"/>
              </a:spcBef>
              <a:spcAft>
                <a:spcPts val="0"/>
              </a:spcAft>
              <a:buNone/>
            </a:pPr>
            <a:endParaRPr sz="2800" b="0" i="0" u="none" strike="noStrike" cap="none">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2800" b="0" i="0" u="none" strike="noStrike" cap="none">
                <a:solidFill>
                  <a:srgbClr val="FFFFFF"/>
                </a:solidFill>
                <a:latin typeface="Poppins Medium"/>
                <a:ea typeface="Poppins Medium"/>
                <a:cs typeface="Poppins Medium"/>
                <a:sym typeface="Poppins Medium"/>
              </a:rPr>
              <a:t>The model can perform real-time object detection for images and videos. It can be utilized directly or through a fine-tuning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14"/>
        <p:cNvGrpSpPr/>
        <p:nvPr/>
      </p:nvGrpSpPr>
      <p:grpSpPr>
        <a:xfrm>
          <a:off x="0" y="0"/>
          <a:ext cx="0" cy="0"/>
          <a:chOff x="0" y="0"/>
          <a:chExt cx="0" cy="0"/>
        </a:xfrm>
      </p:grpSpPr>
      <p:sp>
        <p:nvSpPr>
          <p:cNvPr id="115" name="Google Shape;115;g183d1dff7e7_4_0"/>
          <p:cNvSpPr txBox="1"/>
          <p:nvPr/>
        </p:nvSpPr>
        <p:spPr>
          <a:xfrm>
            <a:off x="1028700" y="1204460"/>
            <a:ext cx="120777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a:solidFill>
                  <a:srgbClr val="59726D"/>
                </a:solidFill>
                <a:latin typeface="Poppins"/>
                <a:ea typeface="Poppins"/>
                <a:cs typeface="Poppins"/>
                <a:sym typeface="Poppins"/>
              </a:rPr>
              <a:t>Dataset</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sp>
        <p:nvSpPr>
          <p:cNvPr id="116" name="Google Shape;116;g183d1dff7e7_4_0"/>
          <p:cNvSpPr txBox="1"/>
          <p:nvPr/>
        </p:nvSpPr>
        <p:spPr>
          <a:xfrm>
            <a:off x="1553449" y="2667901"/>
            <a:ext cx="15790800" cy="6265200"/>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400">
                <a:solidFill>
                  <a:srgbClr val="FFFFFF"/>
                </a:solidFill>
                <a:latin typeface="Poppins Medium"/>
                <a:ea typeface="Poppins Medium"/>
                <a:cs typeface="Poppins Medium"/>
                <a:sym typeface="Poppins Medium"/>
              </a:rPr>
              <a:t>Classes</a:t>
            </a:r>
            <a:endParaRPr sz="3400" b="0" i="0" u="none" strike="noStrike" cap="none">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With Mask</a:t>
            </a:r>
            <a:endParaRPr sz="3400">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Without Mask</a:t>
            </a:r>
            <a:endParaRPr sz="3400" b="0" i="0" u="none" strike="noStrike" cap="none">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Mask Worn Incorrectly </a:t>
            </a:r>
            <a:endParaRPr sz="2000"/>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p:txBody>
      </p:sp>
      <p:pic>
        <p:nvPicPr>
          <p:cNvPr id="117" name="Google Shape;117;g183d1dff7e7_4_0"/>
          <p:cNvPicPr preferRelativeResize="0"/>
          <p:nvPr/>
        </p:nvPicPr>
        <p:blipFill rotWithShape="1">
          <a:blip r:embed="rId3">
            <a:alphaModFix/>
          </a:blip>
          <a:srcRect l="60110"/>
          <a:stretch/>
        </p:blipFill>
        <p:spPr>
          <a:xfrm>
            <a:off x="10112648" y="2926675"/>
            <a:ext cx="6919126" cy="2286000"/>
          </a:xfrm>
          <a:prstGeom prst="rect">
            <a:avLst/>
          </a:prstGeom>
          <a:noFill/>
          <a:ln>
            <a:noFill/>
          </a:ln>
        </p:spPr>
      </p:pic>
      <p:pic>
        <p:nvPicPr>
          <p:cNvPr id="118" name="Google Shape;118;g183d1dff7e7_4_0"/>
          <p:cNvPicPr preferRelativeResize="0"/>
          <p:nvPr/>
        </p:nvPicPr>
        <p:blipFill rotWithShape="1">
          <a:blip r:embed="rId3">
            <a:alphaModFix/>
          </a:blip>
          <a:srcRect r="60108"/>
          <a:stretch/>
        </p:blipFill>
        <p:spPr>
          <a:xfrm>
            <a:off x="10112643" y="5809125"/>
            <a:ext cx="6919126"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22"/>
        <p:cNvGrpSpPr/>
        <p:nvPr/>
      </p:nvGrpSpPr>
      <p:grpSpPr>
        <a:xfrm>
          <a:off x="0" y="0"/>
          <a:ext cx="0" cy="0"/>
          <a:chOff x="0" y="0"/>
          <a:chExt cx="0" cy="0"/>
        </a:xfrm>
      </p:grpSpPr>
      <p:sp>
        <p:nvSpPr>
          <p:cNvPr id="123" name="Google Shape;123;g183d1dff7e7_4_29"/>
          <p:cNvSpPr txBox="1"/>
          <p:nvPr/>
        </p:nvSpPr>
        <p:spPr>
          <a:xfrm>
            <a:off x="1028700" y="1204460"/>
            <a:ext cx="120777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a:solidFill>
                  <a:srgbClr val="59726D"/>
                </a:solidFill>
                <a:latin typeface="Poppins"/>
                <a:ea typeface="Poppins"/>
                <a:cs typeface="Poppins"/>
                <a:sym typeface="Poppins"/>
              </a:rPr>
              <a:t>Dataset</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sp>
        <p:nvSpPr>
          <p:cNvPr id="124" name="Google Shape;124;g183d1dff7e7_4_29"/>
          <p:cNvSpPr txBox="1"/>
          <p:nvPr/>
        </p:nvSpPr>
        <p:spPr>
          <a:xfrm>
            <a:off x="1028700" y="2667900"/>
            <a:ext cx="6315900" cy="7233300"/>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endParaRPr sz="28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800">
                <a:solidFill>
                  <a:srgbClr val="FFFFFF"/>
                </a:solidFill>
                <a:latin typeface="Poppins Medium"/>
                <a:ea typeface="Poppins Medium"/>
                <a:cs typeface="Poppins Medium"/>
                <a:sym typeface="Poppins Medium"/>
              </a:rPr>
              <a:t>Dataset size</a:t>
            </a:r>
            <a:endParaRPr sz="3800">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4,072 images</a:t>
            </a: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8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400">
                <a:solidFill>
                  <a:schemeClr val="lt1"/>
                </a:solidFill>
                <a:latin typeface="Poppins Medium"/>
                <a:ea typeface="Poppins Medium"/>
                <a:cs typeface="Poppins Medium"/>
                <a:sym typeface="Poppins Medium"/>
              </a:rPr>
              <a:t>With Mask</a:t>
            </a:r>
            <a:r>
              <a:rPr lang="en-US" sz="3800">
                <a:solidFill>
                  <a:srgbClr val="FFFFFF"/>
                </a:solidFill>
                <a:latin typeface="Poppins Medium"/>
                <a:ea typeface="Poppins Medium"/>
                <a:cs typeface="Poppins Medium"/>
                <a:sym typeface="Poppins Medium"/>
              </a:rPr>
              <a:t>                       79%</a:t>
            </a:r>
            <a:endParaRPr sz="38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400">
                <a:solidFill>
                  <a:schemeClr val="lt1"/>
                </a:solidFill>
                <a:latin typeface="Poppins Medium"/>
                <a:ea typeface="Poppins Medium"/>
                <a:cs typeface="Poppins Medium"/>
                <a:sym typeface="Poppins Medium"/>
              </a:rPr>
              <a:t>Without Mask</a:t>
            </a:r>
            <a:r>
              <a:rPr lang="en-US" sz="3800">
                <a:solidFill>
                  <a:srgbClr val="FFFFFF"/>
                </a:solidFill>
                <a:latin typeface="Poppins Medium"/>
                <a:ea typeface="Poppins Medium"/>
                <a:cs typeface="Poppins Medium"/>
                <a:sym typeface="Poppins Medium"/>
              </a:rPr>
              <a:t>                  17%</a:t>
            </a:r>
            <a:endParaRPr sz="3800">
              <a:solidFill>
                <a:srgbClr val="FFFFFF"/>
              </a:solidFill>
              <a:latin typeface="Poppins Medium"/>
              <a:ea typeface="Poppins Medium"/>
              <a:cs typeface="Poppins Medium"/>
              <a:sym typeface="Poppins Medium"/>
            </a:endParaRPr>
          </a:p>
          <a:p>
            <a:pPr marL="0" lvl="0" indent="0" algn="l" rtl="0">
              <a:lnSpc>
                <a:spcPct val="115000"/>
              </a:lnSpc>
              <a:spcBef>
                <a:spcPts val="0"/>
              </a:spcBef>
              <a:spcAft>
                <a:spcPts val="0"/>
              </a:spcAft>
              <a:buNone/>
            </a:pPr>
            <a:r>
              <a:rPr lang="en-US" sz="3400">
                <a:solidFill>
                  <a:schemeClr val="lt1"/>
                </a:solidFill>
                <a:latin typeface="Poppins Medium"/>
                <a:ea typeface="Poppins Medium"/>
                <a:cs typeface="Poppins Medium"/>
                <a:sym typeface="Poppins Medium"/>
              </a:rPr>
              <a:t>Mask Worn Incorrectly</a:t>
            </a:r>
            <a:r>
              <a:rPr lang="en-US" sz="3800">
                <a:solidFill>
                  <a:srgbClr val="FFFFFF"/>
                </a:solidFill>
                <a:latin typeface="Poppins Medium"/>
                <a:ea typeface="Poppins Medium"/>
                <a:cs typeface="Poppins Medium"/>
                <a:sym typeface="Poppins Medium"/>
              </a:rPr>
              <a:t>    3%</a:t>
            </a:r>
            <a:endParaRPr sz="38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8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p:txBody>
      </p:sp>
      <p:pic>
        <p:nvPicPr>
          <p:cNvPr id="125" name="Google Shape;125;g183d1dff7e7_4_29"/>
          <p:cNvPicPr preferRelativeResize="0"/>
          <p:nvPr/>
        </p:nvPicPr>
        <p:blipFill>
          <a:blip r:embed="rId3">
            <a:alphaModFix/>
          </a:blip>
          <a:stretch>
            <a:fillRect/>
          </a:stretch>
        </p:blipFill>
        <p:spPr>
          <a:xfrm>
            <a:off x="8137900" y="2667901"/>
            <a:ext cx="9581025" cy="635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29"/>
        <p:cNvGrpSpPr/>
        <p:nvPr/>
      </p:nvGrpSpPr>
      <p:grpSpPr>
        <a:xfrm>
          <a:off x="0" y="0"/>
          <a:ext cx="0" cy="0"/>
          <a:chOff x="0" y="0"/>
          <a:chExt cx="0" cy="0"/>
        </a:xfrm>
      </p:grpSpPr>
      <p:sp>
        <p:nvSpPr>
          <p:cNvPr id="130" name="Google Shape;130;p4"/>
          <p:cNvSpPr txBox="1"/>
          <p:nvPr/>
        </p:nvSpPr>
        <p:spPr>
          <a:xfrm>
            <a:off x="1028700" y="1204460"/>
            <a:ext cx="120777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i="0" u="none" strike="noStrike" cap="none">
                <a:solidFill>
                  <a:srgbClr val="59726D"/>
                </a:solidFill>
                <a:latin typeface="Poppins"/>
                <a:ea typeface="Poppins"/>
                <a:cs typeface="Poppins"/>
                <a:sym typeface="Poppins"/>
              </a:rPr>
              <a:t>Preprocessing </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sp>
        <p:nvSpPr>
          <p:cNvPr id="131" name="Google Shape;131;p4"/>
          <p:cNvSpPr txBox="1"/>
          <p:nvPr/>
        </p:nvSpPr>
        <p:spPr>
          <a:xfrm>
            <a:off x="1553449" y="2667901"/>
            <a:ext cx="15790800" cy="6856200"/>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3400" b="0" i="0" u="none" strike="noStrike" cap="none">
                <a:solidFill>
                  <a:srgbClr val="FFFFFF"/>
                </a:solidFill>
                <a:latin typeface="Poppins Medium"/>
                <a:ea typeface="Poppins Medium"/>
                <a:cs typeface="Poppins Medium"/>
                <a:sym typeface="Poppins Medium"/>
              </a:rPr>
              <a:t>Splitted the dataset into:</a:t>
            </a:r>
            <a:endParaRPr sz="3400" b="0" i="0" u="none" strike="noStrike" cap="none">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Train: </a:t>
            </a:r>
            <a:r>
              <a:rPr lang="en-US" sz="3400" b="0" i="0" u="none" strike="noStrike" cap="none">
                <a:solidFill>
                  <a:srgbClr val="FFFFFF"/>
                </a:solidFill>
                <a:latin typeface="Poppins Medium"/>
                <a:ea typeface="Poppins Medium"/>
                <a:cs typeface="Poppins Medium"/>
                <a:sym typeface="Poppins Medium"/>
              </a:rPr>
              <a:t>90%</a:t>
            </a:r>
            <a:endParaRPr sz="3400">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Validation: </a:t>
            </a:r>
            <a:r>
              <a:rPr lang="en-US" sz="3400" b="0" i="0" u="none" strike="noStrike" cap="none">
                <a:solidFill>
                  <a:srgbClr val="FFFFFF"/>
                </a:solidFill>
                <a:latin typeface="Poppins Medium"/>
                <a:ea typeface="Poppins Medium"/>
                <a:cs typeface="Poppins Medium"/>
                <a:sym typeface="Poppins Medium"/>
              </a:rPr>
              <a:t>3%</a:t>
            </a:r>
            <a:endParaRPr sz="3400" b="0" i="0" u="none" strike="noStrike" cap="none">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Test: </a:t>
            </a:r>
            <a:r>
              <a:rPr lang="en-US" sz="3400" b="0" i="0" u="none" strike="noStrike" cap="none">
                <a:solidFill>
                  <a:srgbClr val="FFFFFF"/>
                </a:solidFill>
                <a:latin typeface="Poppins Medium"/>
                <a:ea typeface="Poppins Medium"/>
                <a:cs typeface="Poppins Medium"/>
                <a:sym typeface="Poppins Medium"/>
              </a:rPr>
              <a:t>7%</a:t>
            </a:r>
            <a:endParaRPr sz="2000"/>
          </a:p>
          <a:p>
            <a:pPr marL="0" marR="0" lvl="0" indent="0" algn="l" rtl="0">
              <a:lnSpc>
                <a:spcPct val="137142"/>
              </a:lnSpc>
              <a:spcBef>
                <a:spcPts val="0"/>
              </a:spcBef>
              <a:spcAft>
                <a:spcPts val="0"/>
              </a:spcAft>
              <a:buNone/>
            </a:pPr>
            <a:endParaRPr sz="2800" b="0" i="0" u="none" strike="noStrike" cap="none">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400" b="0" i="0" u="none" strike="noStrike" cap="none">
                <a:solidFill>
                  <a:srgbClr val="FFFFFF"/>
                </a:solidFill>
                <a:latin typeface="Poppins Medium"/>
                <a:ea typeface="Poppins Medium"/>
                <a:cs typeface="Poppins Medium"/>
                <a:sym typeface="Poppins Medium"/>
              </a:rPr>
              <a:t>Resized images to:</a:t>
            </a:r>
            <a:endParaRPr sz="3400"/>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Width: 640</a:t>
            </a:r>
            <a:endParaRPr sz="3400">
              <a:solidFill>
                <a:srgbClr val="FFFFFF"/>
              </a:solidFill>
              <a:latin typeface="Poppins Medium"/>
              <a:ea typeface="Poppins Medium"/>
              <a:cs typeface="Poppins Medium"/>
              <a:sym typeface="Poppins Medium"/>
            </a:endParaRPr>
          </a:p>
          <a:p>
            <a:pPr marL="457200" marR="0" lvl="0" indent="-444500" algn="l" rtl="0">
              <a:lnSpc>
                <a:spcPct val="137142"/>
              </a:lnSpc>
              <a:spcBef>
                <a:spcPts val="0"/>
              </a:spcBef>
              <a:spcAft>
                <a:spcPts val="0"/>
              </a:spcAft>
              <a:buClr>
                <a:srgbClr val="FFFFFF"/>
              </a:buClr>
              <a:buSzPts val="3400"/>
              <a:buFont typeface="Poppins Medium"/>
              <a:buChar char="●"/>
            </a:pPr>
            <a:r>
              <a:rPr lang="en-US" sz="3400">
                <a:solidFill>
                  <a:srgbClr val="FFFFFF"/>
                </a:solidFill>
                <a:latin typeface="Poppins Medium"/>
                <a:ea typeface="Poppins Medium"/>
                <a:cs typeface="Poppins Medium"/>
                <a:sym typeface="Poppins Medium"/>
              </a:rPr>
              <a:t>Height: 480</a:t>
            </a: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endParaRPr sz="3400">
              <a:solidFill>
                <a:srgbClr val="FFFFFF"/>
              </a:solidFill>
              <a:latin typeface="Poppins Medium"/>
              <a:ea typeface="Poppins Medium"/>
              <a:cs typeface="Poppins Medium"/>
              <a:sym typeface="Poppins Medium"/>
            </a:endParaRPr>
          </a:p>
          <a:p>
            <a:pPr marL="0" marR="0" lvl="0" indent="0" algn="l" rtl="0">
              <a:lnSpc>
                <a:spcPct val="137142"/>
              </a:lnSpc>
              <a:spcBef>
                <a:spcPts val="0"/>
              </a:spcBef>
              <a:spcAft>
                <a:spcPts val="0"/>
              </a:spcAft>
              <a:buNone/>
            </a:pPr>
            <a:r>
              <a:rPr lang="en-US" sz="3400">
                <a:solidFill>
                  <a:srgbClr val="FFFFFF"/>
                </a:solidFill>
                <a:latin typeface="Poppins Medium"/>
                <a:ea typeface="Poppins Medium"/>
                <a:cs typeface="Poppins Medium"/>
                <a:sym typeface="Poppins Medium"/>
              </a:rPr>
              <a:t>Convert annotations from XML to txt</a:t>
            </a:r>
            <a:endParaRPr sz="3400">
              <a:solidFill>
                <a:srgbClr val="FFFFFF"/>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Shape 135"/>
        <p:cNvGrpSpPr/>
        <p:nvPr/>
      </p:nvGrpSpPr>
      <p:grpSpPr>
        <a:xfrm>
          <a:off x="0" y="0"/>
          <a:ext cx="0" cy="0"/>
          <a:chOff x="0" y="0"/>
          <a:chExt cx="0" cy="0"/>
        </a:xfrm>
      </p:grpSpPr>
      <p:sp>
        <p:nvSpPr>
          <p:cNvPr id="136" name="Google Shape;136;g183d1dff7e7_0_0"/>
          <p:cNvSpPr txBox="1"/>
          <p:nvPr/>
        </p:nvSpPr>
        <p:spPr>
          <a:xfrm>
            <a:off x="1028700" y="594860"/>
            <a:ext cx="12077700" cy="1329900"/>
          </a:xfrm>
          <a:prstGeom prst="rect">
            <a:avLst/>
          </a:prstGeom>
          <a:noFill/>
          <a:ln>
            <a:noFill/>
          </a:ln>
        </p:spPr>
        <p:txBody>
          <a:bodyPr spcFirstLastPara="1" wrap="square" lIns="0" tIns="0" rIns="0" bIns="0" anchor="t" anchorCtr="0">
            <a:spAutoFit/>
          </a:bodyPr>
          <a:lstStyle/>
          <a:p>
            <a:pPr marL="0" marR="0" lvl="0" indent="0" algn="l" rtl="0">
              <a:lnSpc>
                <a:spcPct val="72000"/>
              </a:lnSpc>
              <a:spcBef>
                <a:spcPts val="0"/>
              </a:spcBef>
              <a:spcAft>
                <a:spcPts val="0"/>
              </a:spcAft>
              <a:buNone/>
            </a:pPr>
            <a:r>
              <a:rPr lang="en-US" sz="6000" b="1">
                <a:solidFill>
                  <a:srgbClr val="59726D"/>
                </a:solidFill>
                <a:latin typeface="Poppins"/>
                <a:ea typeface="Poppins"/>
                <a:cs typeface="Poppins"/>
                <a:sym typeface="Poppins"/>
              </a:rPr>
              <a:t>Dataset After Preprocessing</a:t>
            </a:r>
            <a:r>
              <a:rPr lang="en-US" sz="6000" b="1" i="0" u="none" strike="noStrike" cap="none">
                <a:solidFill>
                  <a:srgbClr val="59726D"/>
                </a:solidFill>
                <a:latin typeface="Poppins"/>
                <a:ea typeface="Poppins"/>
                <a:cs typeface="Poppins"/>
                <a:sym typeface="Poppins"/>
              </a:rPr>
              <a:t> </a:t>
            </a:r>
            <a:endParaRPr/>
          </a:p>
          <a:p>
            <a:pPr marL="0" marR="0" lvl="0" indent="0" algn="l" rtl="0">
              <a:lnSpc>
                <a:spcPct val="72000"/>
              </a:lnSpc>
              <a:spcBef>
                <a:spcPts val="0"/>
              </a:spcBef>
              <a:spcAft>
                <a:spcPts val="0"/>
              </a:spcAft>
              <a:buNone/>
            </a:pPr>
            <a:endParaRPr sz="6000" b="1" i="0" u="none" strike="noStrike" cap="none">
              <a:solidFill>
                <a:srgbClr val="59726D"/>
              </a:solidFill>
              <a:latin typeface="Poppins"/>
              <a:ea typeface="Poppins"/>
              <a:cs typeface="Poppins"/>
              <a:sym typeface="Poppins"/>
            </a:endParaRPr>
          </a:p>
        </p:txBody>
      </p:sp>
      <p:sp>
        <p:nvSpPr>
          <p:cNvPr id="137" name="Google Shape;137;g183d1dff7e7_0_0"/>
          <p:cNvSpPr txBox="1"/>
          <p:nvPr/>
        </p:nvSpPr>
        <p:spPr>
          <a:xfrm>
            <a:off x="3825625" y="8522875"/>
            <a:ext cx="14213400" cy="926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00">
                <a:solidFill>
                  <a:srgbClr val="59726D"/>
                </a:solidFill>
                <a:latin typeface="Poppins Medium"/>
                <a:ea typeface="Poppins Medium"/>
                <a:cs typeface="Poppins Medium"/>
                <a:sym typeface="Poppins Medium"/>
              </a:rPr>
              <a:t>0</a:t>
            </a:r>
            <a:r>
              <a:rPr lang="en-US" sz="2800">
                <a:solidFill>
                  <a:srgbClr val="FFFFFF"/>
                </a:solidFill>
                <a:latin typeface="Poppins Medium"/>
                <a:ea typeface="Poppins Medium"/>
                <a:cs typeface="Poppins Medium"/>
                <a:sym typeface="Poppins Medium"/>
              </a:rPr>
              <a:t>   0.30625 0.2808988764044944 0.05249999999999999 0.08239700374531835</a:t>
            </a:r>
            <a:endParaRPr sz="2800">
              <a:solidFill>
                <a:srgbClr val="FFFFFF"/>
              </a:solidFill>
              <a:latin typeface="Poppins Medium"/>
              <a:ea typeface="Poppins Medium"/>
              <a:cs typeface="Poppins Medium"/>
              <a:sym typeface="Poppins Medium"/>
            </a:endParaRPr>
          </a:p>
          <a:p>
            <a:pPr marL="0" lvl="0" indent="0" algn="l" rtl="0">
              <a:lnSpc>
                <a:spcPct val="115000"/>
              </a:lnSpc>
              <a:spcBef>
                <a:spcPts val="0"/>
              </a:spcBef>
              <a:spcAft>
                <a:spcPts val="0"/>
              </a:spcAft>
              <a:buSzPts val="1100"/>
              <a:buNone/>
            </a:pPr>
            <a:r>
              <a:rPr lang="en-US" sz="2800">
                <a:solidFill>
                  <a:srgbClr val="59726D"/>
                </a:solidFill>
                <a:latin typeface="Poppins Medium"/>
                <a:ea typeface="Poppins Medium"/>
                <a:cs typeface="Poppins Medium"/>
                <a:sym typeface="Poppins Medium"/>
              </a:rPr>
              <a:t>0</a:t>
            </a:r>
            <a:r>
              <a:rPr lang="en-US" sz="2800">
                <a:solidFill>
                  <a:srgbClr val="FFFFFF"/>
                </a:solidFill>
                <a:latin typeface="Poppins Medium"/>
                <a:ea typeface="Poppins Medium"/>
                <a:cs typeface="Poppins Medium"/>
                <a:sym typeface="Poppins Medium"/>
              </a:rPr>
              <a:t>   0.71125 0.16853932584269665 0.06749999999999998 0.09737827715355805</a:t>
            </a:r>
            <a:endParaRPr sz="2800" b="0" i="0" u="none" strike="noStrike" cap="none">
              <a:solidFill>
                <a:srgbClr val="FFFFFF"/>
              </a:solidFill>
              <a:latin typeface="Poppins Medium"/>
              <a:ea typeface="Poppins Medium"/>
              <a:cs typeface="Poppins Medium"/>
              <a:sym typeface="Poppins Medium"/>
            </a:endParaRPr>
          </a:p>
        </p:txBody>
      </p:sp>
      <p:pic>
        <p:nvPicPr>
          <p:cNvPr id="138" name="Google Shape;138;g183d1dff7e7_0_0"/>
          <p:cNvPicPr preferRelativeResize="0"/>
          <p:nvPr/>
        </p:nvPicPr>
        <p:blipFill>
          <a:blip r:embed="rId3">
            <a:alphaModFix/>
          </a:blip>
          <a:stretch>
            <a:fillRect/>
          </a:stretch>
        </p:blipFill>
        <p:spPr>
          <a:xfrm>
            <a:off x="6982675" y="1545325"/>
            <a:ext cx="8856374" cy="6642275"/>
          </a:xfrm>
          <a:prstGeom prst="rect">
            <a:avLst/>
          </a:prstGeom>
          <a:noFill/>
          <a:ln>
            <a:noFill/>
          </a:ln>
        </p:spPr>
      </p:pic>
      <p:sp>
        <p:nvSpPr>
          <p:cNvPr id="139" name="Google Shape;139;g183d1dff7e7_0_0"/>
          <p:cNvSpPr txBox="1"/>
          <p:nvPr/>
        </p:nvSpPr>
        <p:spPr>
          <a:xfrm>
            <a:off x="140925" y="8571475"/>
            <a:ext cx="3310200" cy="754200"/>
          </a:xfrm>
          <a:prstGeom prst="rect">
            <a:avLst/>
          </a:prstGeom>
          <a:noFill/>
          <a:ln>
            <a:noFill/>
          </a:ln>
        </p:spPr>
        <p:txBody>
          <a:bodyPr spcFirstLastPara="1" wrap="square" lIns="91425" tIns="91425" rIns="91425" bIns="91425" anchor="t" anchorCtr="0">
            <a:spAutoFit/>
          </a:bodyPr>
          <a:lstStyle/>
          <a:p>
            <a:pPr marL="0" lvl="0" indent="0" algn="ctr" rtl="0">
              <a:lnSpc>
                <a:spcPct val="137142"/>
              </a:lnSpc>
              <a:spcBef>
                <a:spcPts val="0"/>
              </a:spcBef>
              <a:spcAft>
                <a:spcPts val="0"/>
              </a:spcAft>
              <a:buNone/>
            </a:pPr>
            <a:r>
              <a:rPr lang="en-US" sz="3700" b="1">
                <a:solidFill>
                  <a:srgbClr val="59726D"/>
                </a:solidFill>
                <a:latin typeface="Poppins"/>
                <a:ea typeface="Poppins"/>
                <a:cs typeface="Poppins"/>
                <a:sym typeface="Poppins"/>
              </a:rPr>
              <a:t>Annotation:</a:t>
            </a:r>
            <a:endParaRPr sz="3700">
              <a:solidFill>
                <a:srgbClr val="59726D"/>
              </a:solidFill>
            </a:endParaRPr>
          </a:p>
        </p:txBody>
      </p:sp>
      <p:sp>
        <p:nvSpPr>
          <p:cNvPr id="140" name="Google Shape;140;g183d1dff7e7_0_0"/>
          <p:cNvSpPr txBox="1"/>
          <p:nvPr/>
        </p:nvSpPr>
        <p:spPr>
          <a:xfrm>
            <a:off x="293325" y="4582025"/>
            <a:ext cx="3000000" cy="754200"/>
          </a:xfrm>
          <a:prstGeom prst="rect">
            <a:avLst/>
          </a:prstGeom>
          <a:noFill/>
          <a:ln>
            <a:noFill/>
          </a:ln>
        </p:spPr>
        <p:txBody>
          <a:bodyPr spcFirstLastPara="1" wrap="square" lIns="91425" tIns="91425" rIns="91425" bIns="91425" anchor="t" anchorCtr="0">
            <a:spAutoFit/>
          </a:bodyPr>
          <a:lstStyle/>
          <a:p>
            <a:pPr marL="0" lvl="0" indent="0" algn="ctr" rtl="0">
              <a:lnSpc>
                <a:spcPct val="137142"/>
              </a:lnSpc>
              <a:spcBef>
                <a:spcPts val="0"/>
              </a:spcBef>
              <a:spcAft>
                <a:spcPts val="0"/>
              </a:spcAft>
              <a:buNone/>
            </a:pPr>
            <a:r>
              <a:rPr lang="en-US" sz="3700" b="1">
                <a:solidFill>
                  <a:srgbClr val="59726D"/>
                </a:solidFill>
                <a:latin typeface="Poppins"/>
                <a:ea typeface="Poppins"/>
                <a:cs typeface="Poppins"/>
                <a:sym typeface="Poppins"/>
              </a:rPr>
              <a:t>Image:</a:t>
            </a:r>
            <a:endParaRPr sz="3700">
              <a:solidFill>
                <a:srgbClr val="59726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44"/>
        <p:cNvGrpSpPr/>
        <p:nvPr/>
      </p:nvGrpSpPr>
      <p:grpSpPr>
        <a:xfrm>
          <a:off x="0" y="0"/>
          <a:ext cx="0" cy="0"/>
          <a:chOff x="0" y="0"/>
          <a:chExt cx="0" cy="0"/>
        </a:xfrm>
      </p:grpSpPr>
      <p:sp>
        <p:nvSpPr>
          <p:cNvPr id="145" name="Google Shape;145;p6"/>
          <p:cNvSpPr txBox="1"/>
          <p:nvPr/>
        </p:nvSpPr>
        <p:spPr>
          <a:xfrm>
            <a:off x="2593712" y="1374893"/>
            <a:ext cx="12518974" cy="644407"/>
          </a:xfrm>
          <a:prstGeom prst="rect">
            <a:avLst/>
          </a:prstGeom>
          <a:noFill/>
          <a:ln>
            <a:noFill/>
          </a:ln>
        </p:spPr>
        <p:txBody>
          <a:bodyPr spcFirstLastPara="1" wrap="square" lIns="0" tIns="0" rIns="0" bIns="0" anchor="t" anchorCtr="0">
            <a:spAutoFit/>
          </a:bodyPr>
          <a:lstStyle/>
          <a:p>
            <a:pPr marL="0" marR="0" lvl="0" indent="0" algn="ctr" rtl="0">
              <a:lnSpc>
                <a:spcPct val="72000"/>
              </a:lnSpc>
              <a:spcBef>
                <a:spcPts val="0"/>
              </a:spcBef>
              <a:spcAft>
                <a:spcPts val="0"/>
              </a:spcAft>
              <a:buNone/>
            </a:pPr>
            <a:r>
              <a:rPr lang="en-US" sz="6000" b="1" i="0" u="none" strike="noStrike" cap="none">
                <a:solidFill>
                  <a:srgbClr val="D49F94"/>
                </a:solidFill>
                <a:latin typeface="Poppins"/>
                <a:ea typeface="Poppins"/>
                <a:cs typeface="Poppins"/>
                <a:sym typeface="Poppins"/>
              </a:rPr>
              <a:t>Model Training</a:t>
            </a:r>
            <a:endParaRPr/>
          </a:p>
        </p:txBody>
      </p:sp>
      <p:grpSp>
        <p:nvGrpSpPr>
          <p:cNvPr id="146" name="Google Shape;146;p6"/>
          <p:cNvGrpSpPr/>
          <p:nvPr/>
        </p:nvGrpSpPr>
        <p:grpSpPr>
          <a:xfrm>
            <a:off x="1302101" y="3804952"/>
            <a:ext cx="5617124" cy="1438173"/>
            <a:chOff x="-2032003" y="0"/>
            <a:chExt cx="7489500" cy="1917564"/>
          </a:xfrm>
        </p:grpSpPr>
        <p:sp>
          <p:nvSpPr>
            <p:cNvPr id="147" name="Google Shape;147;p6"/>
            <p:cNvSpPr txBox="1"/>
            <p:nvPr/>
          </p:nvSpPr>
          <p:spPr>
            <a:xfrm>
              <a:off x="-2032003" y="1281264"/>
              <a:ext cx="7489500" cy="636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100" b="1">
                  <a:solidFill>
                    <a:srgbClr val="59726D"/>
                  </a:solidFill>
                  <a:latin typeface="Poppins"/>
                  <a:ea typeface="Poppins"/>
                  <a:cs typeface="Poppins"/>
                  <a:sym typeface="Poppins"/>
                </a:rPr>
                <a:t>Pretrained Model: </a:t>
              </a:r>
              <a:r>
                <a:rPr lang="en-US" sz="3100" b="1" i="0" u="none" strike="noStrike" cap="none">
                  <a:solidFill>
                    <a:srgbClr val="59726D"/>
                  </a:solidFill>
                  <a:latin typeface="Poppins"/>
                  <a:ea typeface="Poppins"/>
                  <a:cs typeface="Poppins"/>
                  <a:sym typeface="Poppins"/>
                </a:rPr>
                <a:t>YOLOv7x</a:t>
              </a:r>
              <a:endParaRPr sz="2400"/>
            </a:p>
          </p:txBody>
        </p:sp>
        <p:sp>
          <p:nvSpPr>
            <p:cNvPr id="148" name="Google Shape;148;p6"/>
            <p:cNvSpPr txBox="1"/>
            <p:nvPr/>
          </p:nvSpPr>
          <p:spPr>
            <a:xfrm>
              <a:off x="1219200" y="0"/>
              <a:ext cx="947700" cy="10938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329" b="1" i="0" u="none" strike="noStrike" cap="none">
                  <a:solidFill>
                    <a:srgbClr val="DBAEA4"/>
                  </a:solidFill>
                  <a:latin typeface="Poppins"/>
                  <a:ea typeface="Poppins"/>
                  <a:cs typeface="Poppins"/>
                  <a:sym typeface="Poppins"/>
                </a:rPr>
                <a:t>01</a:t>
              </a:r>
              <a:endParaRPr/>
            </a:p>
          </p:txBody>
        </p:sp>
      </p:grpSp>
      <p:grpSp>
        <p:nvGrpSpPr>
          <p:cNvPr id="149" name="Google Shape;149;p6"/>
          <p:cNvGrpSpPr/>
          <p:nvPr/>
        </p:nvGrpSpPr>
        <p:grpSpPr>
          <a:xfrm>
            <a:off x="5916200" y="5927242"/>
            <a:ext cx="3247200" cy="1437233"/>
            <a:chOff x="1" y="0"/>
            <a:chExt cx="4329600" cy="1916311"/>
          </a:xfrm>
        </p:grpSpPr>
        <p:sp>
          <p:nvSpPr>
            <p:cNvPr id="150" name="Google Shape;150;p6"/>
            <p:cNvSpPr txBox="1"/>
            <p:nvPr/>
          </p:nvSpPr>
          <p:spPr>
            <a:xfrm>
              <a:off x="1625600" y="0"/>
              <a:ext cx="1127700" cy="10938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329" b="1" i="0" u="none" strike="noStrike" cap="none">
                  <a:solidFill>
                    <a:srgbClr val="DBAEA4"/>
                  </a:solidFill>
                  <a:latin typeface="Poppins"/>
                  <a:ea typeface="Poppins"/>
                  <a:cs typeface="Poppins"/>
                  <a:sym typeface="Poppins"/>
                </a:rPr>
                <a:t>02</a:t>
              </a:r>
              <a:endParaRPr/>
            </a:p>
          </p:txBody>
        </p:sp>
        <p:sp>
          <p:nvSpPr>
            <p:cNvPr id="151" name="Google Shape;151;p6"/>
            <p:cNvSpPr txBox="1"/>
            <p:nvPr/>
          </p:nvSpPr>
          <p:spPr>
            <a:xfrm>
              <a:off x="1" y="1280011"/>
              <a:ext cx="4329600" cy="636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100" b="1">
                  <a:solidFill>
                    <a:srgbClr val="59726D"/>
                  </a:solidFill>
                  <a:latin typeface="Poppins"/>
                  <a:ea typeface="Poppins"/>
                  <a:cs typeface="Poppins"/>
                  <a:sym typeface="Poppins"/>
                </a:rPr>
                <a:t>Image Size: 640</a:t>
              </a:r>
              <a:endParaRPr sz="3100"/>
            </a:p>
          </p:txBody>
        </p:sp>
      </p:grpSp>
      <p:grpSp>
        <p:nvGrpSpPr>
          <p:cNvPr id="152" name="Google Shape;152;p6"/>
          <p:cNvGrpSpPr/>
          <p:nvPr/>
        </p:nvGrpSpPr>
        <p:grpSpPr>
          <a:xfrm>
            <a:off x="13606726" y="5927242"/>
            <a:ext cx="2135250" cy="1437233"/>
            <a:chOff x="-5" y="0"/>
            <a:chExt cx="2847000" cy="1916311"/>
          </a:xfrm>
        </p:grpSpPr>
        <p:sp>
          <p:nvSpPr>
            <p:cNvPr id="153" name="Google Shape;153;p6"/>
            <p:cNvSpPr txBox="1"/>
            <p:nvPr/>
          </p:nvSpPr>
          <p:spPr>
            <a:xfrm>
              <a:off x="812800" y="0"/>
              <a:ext cx="1307400" cy="10938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329" b="1" i="0" u="none" strike="noStrike" cap="none">
                  <a:solidFill>
                    <a:srgbClr val="DBAEA4"/>
                  </a:solidFill>
                  <a:latin typeface="Poppins"/>
                  <a:ea typeface="Poppins"/>
                  <a:cs typeface="Poppins"/>
                  <a:sym typeface="Poppins"/>
                </a:rPr>
                <a:t>04</a:t>
              </a:r>
              <a:endParaRPr/>
            </a:p>
          </p:txBody>
        </p:sp>
        <p:sp>
          <p:nvSpPr>
            <p:cNvPr id="154" name="Google Shape;154;p6"/>
            <p:cNvSpPr txBox="1"/>
            <p:nvPr/>
          </p:nvSpPr>
          <p:spPr>
            <a:xfrm>
              <a:off x="-5" y="1280011"/>
              <a:ext cx="2847000" cy="636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100" b="1">
                  <a:solidFill>
                    <a:srgbClr val="59726D"/>
                  </a:solidFill>
                  <a:latin typeface="Poppins"/>
                  <a:ea typeface="Poppins"/>
                  <a:cs typeface="Poppins"/>
                  <a:sym typeface="Poppins"/>
                </a:rPr>
                <a:t>50 Epochs</a:t>
              </a:r>
              <a:endParaRPr sz="3100"/>
            </a:p>
          </p:txBody>
        </p:sp>
      </p:grpSp>
      <p:grpSp>
        <p:nvGrpSpPr>
          <p:cNvPr id="155" name="Google Shape;155;p6"/>
          <p:cNvGrpSpPr/>
          <p:nvPr/>
        </p:nvGrpSpPr>
        <p:grpSpPr>
          <a:xfrm>
            <a:off x="9363625" y="3804952"/>
            <a:ext cx="2617200" cy="1438173"/>
            <a:chOff x="-5" y="0"/>
            <a:chExt cx="3489600" cy="1917564"/>
          </a:xfrm>
        </p:grpSpPr>
        <p:sp>
          <p:nvSpPr>
            <p:cNvPr id="156" name="Google Shape;156;p6"/>
            <p:cNvSpPr txBox="1"/>
            <p:nvPr/>
          </p:nvSpPr>
          <p:spPr>
            <a:xfrm>
              <a:off x="1219200" y="0"/>
              <a:ext cx="1145700" cy="10938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329" b="1" i="0" u="none" strike="noStrike" cap="none">
                  <a:solidFill>
                    <a:srgbClr val="DBAEA4"/>
                  </a:solidFill>
                  <a:latin typeface="Poppins"/>
                  <a:ea typeface="Poppins"/>
                  <a:cs typeface="Poppins"/>
                  <a:sym typeface="Poppins"/>
                </a:rPr>
                <a:t>03</a:t>
              </a:r>
              <a:endParaRPr/>
            </a:p>
          </p:txBody>
        </p:sp>
        <p:sp>
          <p:nvSpPr>
            <p:cNvPr id="157" name="Google Shape;157;p6"/>
            <p:cNvSpPr txBox="1"/>
            <p:nvPr/>
          </p:nvSpPr>
          <p:spPr>
            <a:xfrm>
              <a:off x="-5" y="1281264"/>
              <a:ext cx="3489600" cy="636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100" b="1">
                  <a:solidFill>
                    <a:srgbClr val="59726D"/>
                  </a:solidFill>
                  <a:latin typeface="Poppins"/>
                  <a:ea typeface="Poppins"/>
                  <a:cs typeface="Poppins"/>
                  <a:sym typeface="Poppins"/>
                </a:rPr>
                <a:t>Batch Size: 2</a:t>
              </a:r>
              <a:endParaRPr sz="31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61"/>
        <p:cNvGrpSpPr/>
        <p:nvPr/>
      </p:nvGrpSpPr>
      <p:grpSpPr>
        <a:xfrm>
          <a:off x="0" y="0"/>
          <a:ext cx="0" cy="0"/>
          <a:chOff x="0" y="0"/>
          <a:chExt cx="0" cy="0"/>
        </a:xfrm>
      </p:grpSpPr>
      <p:sp>
        <p:nvSpPr>
          <p:cNvPr id="162" name="Google Shape;162;g183d1dff7e7_0_10"/>
          <p:cNvSpPr txBox="1"/>
          <p:nvPr/>
        </p:nvSpPr>
        <p:spPr>
          <a:xfrm>
            <a:off x="2593712" y="536693"/>
            <a:ext cx="12519000" cy="665100"/>
          </a:xfrm>
          <a:prstGeom prst="rect">
            <a:avLst/>
          </a:prstGeom>
          <a:noFill/>
          <a:ln>
            <a:noFill/>
          </a:ln>
        </p:spPr>
        <p:txBody>
          <a:bodyPr spcFirstLastPara="1" wrap="square" lIns="0" tIns="0" rIns="0" bIns="0" anchor="t" anchorCtr="0">
            <a:spAutoFit/>
          </a:bodyPr>
          <a:lstStyle/>
          <a:p>
            <a:pPr marL="0" marR="0" lvl="0" indent="0" algn="ctr" rtl="0">
              <a:lnSpc>
                <a:spcPct val="72000"/>
              </a:lnSpc>
              <a:spcBef>
                <a:spcPts val="0"/>
              </a:spcBef>
              <a:spcAft>
                <a:spcPts val="0"/>
              </a:spcAft>
              <a:buNone/>
            </a:pPr>
            <a:r>
              <a:rPr lang="en-US" sz="6000" b="1" i="0" u="none" strike="noStrike" cap="none">
                <a:solidFill>
                  <a:srgbClr val="D49F94"/>
                </a:solidFill>
                <a:latin typeface="Poppins"/>
                <a:ea typeface="Poppins"/>
                <a:cs typeface="Poppins"/>
                <a:sym typeface="Poppins"/>
              </a:rPr>
              <a:t>Model Training</a:t>
            </a:r>
            <a:endParaRPr/>
          </a:p>
        </p:txBody>
      </p:sp>
      <p:pic>
        <p:nvPicPr>
          <p:cNvPr id="163" name="Google Shape;163;g183d1dff7e7_0_10"/>
          <p:cNvPicPr preferRelativeResize="0"/>
          <p:nvPr/>
        </p:nvPicPr>
        <p:blipFill>
          <a:blip r:embed="rId3">
            <a:alphaModFix/>
          </a:blip>
          <a:stretch>
            <a:fillRect/>
          </a:stretch>
        </p:blipFill>
        <p:spPr>
          <a:xfrm>
            <a:off x="600200" y="1744562"/>
            <a:ext cx="5349900" cy="3902275"/>
          </a:xfrm>
          <a:prstGeom prst="rect">
            <a:avLst/>
          </a:prstGeom>
          <a:noFill/>
          <a:ln>
            <a:noFill/>
          </a:ln>
        </p:spPr>
      </p:pic>
      <p:pic>
        <p:nvPicPr>
          <p:cNvPr id="164" name="Google Shape;164;g183d1dff7e7_0_10"/>
          <p:cNvPicPr preferRelativeResize="0"/>
          <p:nvPr/>
        </p:nvPicPr>
        <p:blipFill>
          <a:blip r:embed="rId4">
            <a:alphaModFix/>
          </a:blip>
          <a:stretch>
            <a:fillRect/>
          </a:stretch>
        </p:blipFill>
        <p:spPr>
          <a:xfrm>
            <a:off x="600200" y="6189588"/>
            <a:ext cx="5349900" cy="3902280"/>
          </a:xfrm>
          <a:prstGeom prst="rect">
            <a:avLst/>
          </a:prstGeom>
          <a:noFill/>
          <a:ln>
            <a:noFill/>
          </a:ln>
        </p:spPr>
      </p:pic>
      <p:pic>
        <p:nvPicPr>
          <p:cNvPr id="165" name="Google Shape;165;g183d1dff7e7_0_10"/>
          <p:cNvPicPr preferRelativeResize="0"/>
          <p:nvPr/>
        </p:nvPicPr>
        <p:blipFill>
          <a:blip r:embed="rId5">
            <a:alphaModFix/>
          </a:blip>
          <a:stretch>
            <a:fillRect/>
          </a:stretch>
        </p:blipFill>
        <p:spPr>
          <a:xfrm>
            <a:off x="6469050" y="6189596"/>
            <a:ext cx="5349900" cy="3902279"/>
          </a:xfrm>
          <a:prstGeom prst="rect">
            <a:avLst/>
          </a:prstGeom>
          <a:noFill/>
          <a:ln>
            <a:noFill/>
          </a:ln>
        </p:spPr>
      </p:pic>
      <p:pic>
        <p:nvPicPr>
          <p:cNvPr id="166" name="Google Shape;166;g183d1dff7e7_0_10"/>
          <p:cNvPicPr preferRelativeResize="0"/>
          <p:nvPr/>
        </p:nvPicPr>
        <p:blipFill>
          <a:blip r:embed="rId6">
            <a:alphaModFix/>
          </a:blip>
          <a:stretch>
            <a:fillRect/>
          </a:stretch>
        </p:blipFill>
        <p:spPr>
          <a:xfrm>
            <a:off x="6469050" y="1744562"/>
            <a:ext cx="5349900" cy="3902275"/>
          </a:xfrm>
          <a:prstGeom prst="rect">
            <a:avLst/>
          </a:prstGeom>
          <a:noFill/>
          <a:ln>
            <a:noFill/>
          </a:ln>
        </p:spPr>
      </p:pic>
      <p:pic>
        <p:nvPicPr>
          <p:cNvPr id="167" name="Google Shape;167;g183d1dff7e7_0_10"/>
          <p:cNvPicPr preferRelativeResize="0"/>
          <p:nvPr/>
        </p:nvPicPr>
        <p:blipFill>
          <a:blip r:embed="rId7">
            <a:alphaModFix/>
          </a:blip>
          <a:stretch>
            <a:fillRect/>
          </a:stretch>
        </p:blipFill>
        <p:spPr>
          <a:xfrm>
            <a:off x="12337900" y="1744545"/>
            <a:ext cx="5349900" cy="3902279"/>
          </a:xfrm>
          <a:prstGeom prst="rect">
            <a:avLst/>
          </a:prstGeom>
          <a:noFill/>
          <a:ln>
            <a:noFill/>
          </a:ln>
        </p:spPr>
      </p:pic>
      <p:pic>
        <p:nvPicPr>
          <p:cNvPr id="168" name="Google Shape;168;g183d1dff7e7_0_10"/>
          <p:cNvPicPr preferRelativeResize="0"/>
          <p:nvPr/>
        </p:nvPicPr>
        <p:blipFill>
          <a:blip r:embed="rId8">
            <a:alphaModFix/>
          </a:blip>
          <a:stretch>
            <a:fillRect/>
          </a:stretch>
        </p:blipFill>
        <p:spPr>
          <a:xfrm>
            <a:off x="12337900" y="6189564"/>
            <a:ext cx="5349900" cy="390228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Macintosh PowerPoint</Application>
  <PresentationFormat>Custom</PresentationFormat>
  <Paragraphs>87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Poppins Medium</vt:lpstr>
      <vt:lpstr>Calibri</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عبدالعزيز يحيى عبده عطيف</cp:lastModifiedBy>
  <cp:revision>2</cp:revision>
  <dcterms:created xsi:type="dcterms:W3CDTF">2006-08-16T00:00:00Z</dcterms:created>
  <dcterms:modified xsi:type="dcterms:W3CDTF">2022-11-06T08:14:53Z</dcterms:modified>
</cp:coreProperties>
</file>